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96" r:id="rId2"/>
    <p:sldId id="1025" r:id="rId3"/>
    <p:sldId id="412" r:id="rId4"/>
    <p:sldId id="1056" r:id="rId5"/>
    <p:sldId id="1031" r:id="rId6"/>
    <p:sldId id="1026" r:id="rId7"/>
    <p:sldId id="1034" r:id="rId8"/>
    <p:sldId id="1099" r:id="rId9"/>
    <p:sldId id="1033" r:id="rId10"/>
    <p:sldId id="1058" r:id="rId11"/>
    <p:sldId id="1032" r:id="rId12"/>
    <p:sldId id="1037" r:id="rId13"/>
    <p:sldId id="420" r:id="rId14"/>
    <p:sldId id="1040" r:id="rId15"/>
    <p:sldId id="1041" r:id="rId16"/>
    <p:sldId id="1042" r:id="rId17"/>
    <p:sldId id="1050" r:id="rId18"/>
    <p:sldId id="1051" r:id="rId19"/>
    <p:sldId id="1043" r:id="rId20"/>
    <p:sldId id="1044" r:id="rId21"/>
    <p:sldId id="1045" r:id="rId22"/>
    <p:sldId id="1053" r:id="rId23"/>
    <p:sldId id="1054" r:id="rId24"/>
    <p:sldId id="1055" r:id="rId25"/>
    <p:sldId id="1038" r:id="rId26"/>
    <p:sldId id="1036" r:id="rId27"/>
    <p:sldId id="1060" r:id="rId28"/>
    <p:sldId id="1061" r:id="rId29"/>
    <p:sldId id="1027" r:id="rId30"/>
    <p:sldId id="1059" r:id="rId31"/>
    <p:sldId id="1067" r:id="rId32"/>
    <p:sldId id="1029" r:id="rId33"/>
    <p:sldId id="421" r:id="rId34"/>
    <p:sldId id="1068" r:id="rId35"/>
    <p:sldId id="1069" r:id="rId36"/>
    <p:sldId id="1070" r:id="rId37"/>
    <p:sldId id="1062" r:id="rId38"/>
    <p:sldId id="1063" r:id="rId39"/>
    <p:sldId id="1064" r:id="rId40"/>
    <p:sldId id="1072" r:id="rId41"/>
    <p:sldId id="1065" r:id="rId42"/>
    <p:sldId id="1066" r:id="rId43"/>
    <p:sldId id="1046" r:id="rId44"/>
    <p:sldId id="1047" r:id="rId45"/>
    <p:sldId id="1048" r:id="rId46"/>
    <p:sldId id="1049" r:id="rId47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7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7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7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7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7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7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7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7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7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91" userDrawn="1">
          <p15:clr>
            <a:srgbClr val="A4A3A4"/>
          </p15:clr>
        </p15:guide>
        <p15:guide id="4" orient="horz" pos="3464" userDrawn="1">
          <p15:clr>
            <a:srgbClr val="A4A3A4"/>
          </p15:clr>
        </p15:guide>
        <p15:guide id="5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0066CC"/>
    <a:srgbClr val="0070C0"/>
    <a:srgbClr val="DFF1F2"/>
    <a:srgbClr val="A3D6D9"/>
    <a:srgbClr val="004586"/>
    <a:srgbClr val="1C2948"/>
    <a:srgbClr val="FBBCA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0" autoAdjust="0"/>
    <p:restoredTop sz="77447" autoAdjust="0"/>
  </p:normalViewPr>
  <p:slideViewPr>
    <p:cSldViewPr snapToGrid="0" showGuides="1">
      <p:cViewPr varScale="1">
        <p:scale>
          <a:sx n="93" d="100"/>
          <a:sy n="93" d="100"/>
        </p:scale>
        <p:origin x="1216" y="208"/>
      </p:cViewPr>
      <p:guideLst>
        <p:guide orient="horz" pos="2160"/>
        <p:guide pos="3840"/>
        <p:guide orient="horz" pos="3691"/>
        <p:guide orient="horz" pos="3464"/>
        <p:guide pos="37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7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7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7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70402020202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70402020202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70402020202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70402020202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7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旋转变换的目的是为了使得</a:t>
            </a:r>
            <a:r>
              <a:rPr lang="en-US" altLang="zh-CN" sz="1200" dirty="0"/>
              <a:t>n</a:t>
            </a:r>
            <a:r>
              <a:rPr lang="zh-CN" altLang="en-US" sz="1200" dirty="0"/>
              <a:t>个样品点在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轴方向上的离散程度最大，即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的方差最大。变量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代表了原始数据的绝大 部分信息，在研究某问题时，即使不考虑变量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2</a:t>
            </a:r>
            <a:r>
              <a:rPr lang="zh-CN" altLang="en-US" sz="1200" dirty="0"/>
              <a:t>也无损大局。经过上述旋转变换原始数据的大部分信息集中到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轴上，对数据中包含的信息起到了浓缩作用。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SVD（Singular Value Decomposition，奇异值分解）是一种强大的矩阵分解技术，能够将任意矩阵分解为三个特定矩阵的乘积，从而揭示出隐藏在数据中的结构和模式。对于任意矩阵A，其SVD分解可以表示为：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Subtract the mean value (skipped here since the mean value of two vectors are all 0)</a:t>
                </a:r>
              </a:p>
              <a:p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Subtract the mean value (skipped here since the mean value of two vectors are all 0)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b="0" i="0">
                    <a:latin typeface="Cambria Math" panose="02040503050406030204" pitchFamily="18" charset="0"/>
                  </a:rPr>
                  <a:t>𝐶𝑜𝑣=(𝑋⋅𝑋^𝑇)/(𝑋.𝑠ℎ𝑎𝑝𝑒[1])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393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https://www.jianshu.com/p/a3f971f6bb2d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towardsdatascience.com</a:t>
            </a:r>
            <a:r>
              <a:rPr lang="en-US" altLang="zh-CN" dirty="0"/>
              <a:t>/the-mathematics-behind-principal-component-analysis-fff2d7f4b643</a:t>
            </a:r>
          </a:p>
          <a:p>
            <a:endParaRPr lang="en-US" altLang="zh-CN" dirty="0"/>
          </a:p>
          <a:p>
            <a:r>
              <a:rPr lang="en-US" altLang="zh-CN" dirty="0"/>
              <a:t>https://www.jianshu.com/p/a3f971f6bb2d</a:t>
            </a:r>
          </a:p>
          <a:p>
            <a:r>
              <a:rPr lang="en-US" altLang="zh-CN" dirty="0"/>
              <a:t>http://blog.codinglabs.org/articles/pca-tutorial.html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704020202020204" pitchFamily="34" charset="0"/>
                <a:ea typeface="-apple-system"/>
              </a:rPr>
              <a:t>PCA本质上是将方差最大的方向作为主要特征，并且在各个正交方向上将数据“离相关”，也就是让它们在不同的正交方向上没有相关性。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704020202020204" pitchFamily="34" charset="0"/>
                <a:ea typeface="-apple-system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704020202020204" pitchFamily="34" charset="0"/>
                <a:ea typeface="-apple-system"/>
              </a:rPr>
              <a:t>因此，PCA也存在一些限制，例如它可以很好地解除线性相关，但是对于高阶相关性就没有办法了。对于存在高阶相关性的数据，可以考虑Kernel PCA,通过Kernel将非线性相关转化为线性相关。另外，PCA假设数据各特征分布在正交方向上，如果在非正交方向上存在几个方差较大的方向，PCA的效果就大打折扣。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704020202020204" pitchFamily="34" charset="0"/>
                <a:ea typeface="-apple-system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704020202020204" pitchFamily="34" charset="0"/>
                <a:ea typeface="-apple-system"/>
              </a:rPr>
              <a:t>PCA是一种无参数技术，也就是说面对同样的数据，如果不考虑清晰，谁来做结果都一样，没有主观参数的介入，所以PCA便于通用实现，但是本身没有个性化的优化。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704020202020204" pitchFamily="34" charset="0"/>
              <a:ea typeface="-apple-system"/>
            </a:endParaRPr>
          </a:p>
          <a:p>
            <a:r>
              <a:rPr lang="en-US" altLang="zh-CN" dirty="0"/>
              <a:t>https://blog.csdn.net/yimixgg/article/details/82905001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线性假设：PCA假设数据之间存在线性关系，如果数据之间存在非线性关系，PCA可能无法完全揭示数据的内在结构，导致降维效果不佳。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对初始变量敏感：PCA对初始变量的顺序和标签敏感，不同的变量顺序可能导致不同的主成分结果，从而影响降维效果。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对缺失值敏感：PCA对缺失值较为敏感，如果数据中存在缺失值，可能会导致结果的不稳定，影响降维的准确性和可靠性。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主成分个数选择困难：在PCA中需要选择主成分的个数，这个选择会对结果产生重要影响。选择不当可能会导致降维后的数据失去一些重要信息，影响后续的数据分析和挖掘。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无法处理多模态数据：PCA主要处理连续型数据，对于离散型或分类数据表现较差，限制了其应用范围。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无法利用先验知识：如果用户对观测对象有一定的先验知识，掌握了数据的一些特征，却无法通过参数化等方法对PCA处理过程进行干预，可能会得不到预期的效果，效率也不高。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降维</a:t>
            </a:r>
            <a:r>
              <a:rPr lang="en-US" altLang="zh-CN" sz="1200" dirty="0"/>
              <a:t>(Dimensionality Reduction)</a:t>
            </a:r>
            <a:r>
              <a:rPr lang="zh-CN" altLang="en-US" sz="1200" dirty="0"/>
              <a:t>是将训练数据中的样本</a:t>
            </a:r>
            <a:r>
              <a:rPr lang="en-US" altLang="zh-CN" sz="1200" dirty="0"/>
              <a:t>(</a:t>
            </a:r>
            <a:r>
              <a:rPr lang="zh-CN" altLang="en-US" sz="1200" dirty="0"/>
              <a:t>实例</a:t>
            </a:r>
            <a:r>
              <a:rPr lang="en-US" altLang="zh-CN" sz="1200" dirty="0"/>
              <a:t>)</a:t>
            </a:r>
            <a:r>
              <a:rPr lang="zh-CN" altLang="en-US" sz="1200" dirty="0"/>
              <a:t>从高维空间转换到低维空间</a:t>
            </a:r>
            <a:r>
              <a:rPr lang="zh-CN" altLang="en-US" sz="1200" b="0" i="0" dirty="0">
                <a:effectLst/>
                <a:latin typeface="-apple-system"/>
              </a:rPr>
              <a:t>，该过程与信息论中有损压缩概念密切相关。同时要明白的，</a:t>
            </a:r>
            <a:r>
              <a:rPr lang="zh-CN" altLang="en-US" sz="1200" b="1" i="0" dirty="0">
                <a:effectLst/>
                <a:latin typeface="-apple-system"/>
              </a:rPr>
              <a:t>不存在完全无损的降维。</a:t>
            </a:r>
            <a:br>
              <a:rPr lang="zh-CN" altLang="en-US" sz="1200" dirty="0"/>
            </a:br>
            <a:r>
              <a:rPr lang="zh-CN" altLang="en-US" sz="1200" b="0" i="0" dirty="0">
                <a:effectLst/>
                <a:latin typeface="-apple-system"/>
              </a:rPr>
              <a:t>有很多种算法可以完成对原始数据的降维，在这些方法中，降维是通过对原始数据的线性变换实现的。</a:t>
            </a:r>
            <a:endParaRPr lang="en-US" altLang="zh-CN" sz="1200" b="0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i="0" dirty="0">
                <a:effectLst/>
                <a:latin typeface="-apple-system"/>
              </a:rPr>
              <a:t>如果原始数据是 </a:t>
            </a:r>
            <a:r>
              <a:rPr lang="en-US" altLang="zh-CN" sz="1200" b="0" i="0" dirty="0">
                <a:effectLst/>
                <a:latin typeface="-apple-system"/>
              </a:rPr>
              <a:t>d </a:t>
            </a:r>
            <a:r>
              <a:rPr lang="zh-CN" altLang="en-US" sz="1200" b="0" i="0" dirty="0">
                <a:effectLst/>
                <a:latin typeface="-apple-system"/>
              </a:rPr>
              <a:t>维的，我们想将其约简到 </a:t>
            </a:r>
            <a:r>
              <a:rPr lang="en-US" altLang="zh-CN" sz="1200" b="0" i="0" dirty="0">
                <a:effectLst/>
                <a:latin typeface="-apple-system"/>
              </a:rPr>
              <a:t>n </a:t>
            </a:r>
            <a:r>
              <a:rPr lang="zh-CN" altLang="en-US" sz="1200" b="0" i="0" dirty="0">
                <a:effectLst/>
                <a:latin typeface="-apple-system"/>
              </a:rPr>
              <a:t>维（</a:t>
            </a:r>
            <a:r>
              <a:rPr lang="en-US" altLang="zh-CN" sz="1200" b="0" i="0" dirty="0">
                <a:effectLst/>
                <a:latin typeface="-apple-system"/>
              </a:rPr>
              <a:t>n &lt; d</a:t>
            </a:r>
            <a:r>
              <a:rPr lang="zh-CN" altLang="en-US" sz="1200" b="0" i="0" dirty="0">
                <a:effectLst/>
                <a:latin typeface="-apple-system"/>
              </a:rPr>
              <a:t>），则需要找到一个矩阵使得映射。选择 </a:t>
            </a:r>
            <a:r>
              <a:rPr lang="en-US" altLang="zh-CN" sz="1200" b="0" i="0" dirty="0">
                <a:effectLst/>
                <a:latin typeface="-apple-system"/>
              </a:rPr>
              <a:t>W </a:t>
            </a:r>
            <a:r>
              <a:rPr lang="zh-CN" altLang="en-US" sz="1200" b="0" i="0" dirty="0">
                <a:effectLst/>
                <a:latin typeface="-apple-system"/>
              </a:rPr>
              <a:t>的一个最自然的选择的是在降维的同时那能够复原原始的数据 </a:t>
            </a:r>
            <a:r>
              <a:rPr lang="en-US" altLang="zh-CN" sz="1200" b="0" i="0" dirty="0">
                <a:effectLst/>
                <a:latin typeface="-apple-system"/>
              </a:rPr>
              <a:t>x</a:t>
            </a:r>
            <a:r>
              <a:rPr lang="zh-CN" altLang="en-US" sz="1200" b="0" i="0" dirty="0">
                <a:effectLst/>
                <a:latin typeface="-apple-system"/>
              </a:rPr>
              <a:t>，但通常这是不可能，</a:t>
            </a:r>
            <a:r>
              <a:rPr lang="zh-CN" altLang="en-US" sz="1200" b="1" i="0" dirty="0">
                <a:effectLst/>
                <a:latin typeface="-apple-system"/>
              </a:rPr>
              <a:t>区别只是损失多少的问题</a:t>
            </a:r>
            <a:r>
              <a:rPr lang="zh-CN" altLang="en-US" sz="1200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信息损失：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当从d维降低到n维时，本质上是在丢弃一些信息。这些被丢弃的信息可能包含对数据的重要描述或特征。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因此，试图通过降维后的数据完全复原原始数据，就像在压缩文件后期望得到与原始文件完全相同的内容一样，是不可能的，因为压缩过程中已经丢失了一些信息。</a:t>
            </a:r>
            <a:endParaRPr lang="zh-CN" altLang="en-US" sz="1200" b="0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/>
              <a:t>矩阵W的非可逆性：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在数学上，如果矩阵W是一个可逆矩阵（即存在逆矩阵W⁻¹），那么理论上可以通过W⁻¹将降维后的数据映射回原始高维空间。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然而，在实际应用中，找到的矩阵W往往不是可逆的。这可能是因为W不是方阵（即行数不等于列数），或者W的行列式为0（即W是奇异矩阵）。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因此，即使W是方阵且可逆，由于降维过程中的信息损失，复原后的数据也可能与原始数据存在显著差异。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将高维数据向低维数据映射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gregorygundersen.com</a:t>
            </a:r>
            <a:r>
              <a:rPr lang="en-US" altLang="zh-CN" dirty="0"/>
              <a:t>/blog/2018/12/10/</a:t>
            </a:r>
            <a:r>
              <a:rPr lang="en-US" altLang="zh-CN" dirty="0" err="1"/>
              <a:t>svd</a:t>
            </a:r>
            <a:r>
              <a:rPr lang="en-US" altLang="zh-CN" dirty="0"/>
              <a:t>/</a:t>
            </a:r>
          </a:p>
          <a:p>
            <a:endParaRPr lang="en-US" altLang="zh-CN" dirty="0"/>
          </a:p>
          <a:p>
            <a:r>
              <a:rPr lang="en-US" altLang="zh-CN" dirty="0"/>
              <a:t>https://</a:t>
            </a:r>
            <a:r>
              <a:rPr lang="en-US" altLang="zh-CN" dirty="0" err="1"/>
              <a:t>www.d.umn.edu</a:t>
            </a:r>
            <a:r>
              <a:rPr lang="en-US" altLang="zh-CN" dirty="0"/>
              <a:t>/~</a:t>
            </a:r>
            <a:r>
              <a:rPr lang="en-US" altLang="zh-CN" dirty="0" err="1"/>
              <a:t>mhampton</a:t>
            </a:r>
            <a:r>
              <a:rPr lang="en-US" altLang="zh-CN" dirty="0"/>
              <a:t>/m4326svd_example.pdf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sigma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矩阵求解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如果我们将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的转置做矩阵乘法，那么会得到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的一个方阵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。既然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是方阵，那么我们就可以进行特征分解，得到的特征值和特征向量满足下式：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+mn-cs"/>
                        </a:rPr>
                        <m:t>(</m:t>
                      </m:r>
                      <m:r>
                        <a:rPr lang="en-US" altLang="zh-CN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+mn-cs"/>
                        </a:rPr>
                        <m:t>𝐴</m:t>
                      </m:r>
                      <m:sSup>
                        <m:sSup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704020202020204" pitchFamily="34" charset="0"/>
                  <a:ea typeface="宋体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这样我们就可以得到矩阵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个特征值和对应的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𝑢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了。将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，就是我们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𝑆𝑉𝐷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公式里面的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矩阵了。一般我们将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中的每个特征向量叫做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的左奇异向量。</a:t>
                </a:r>
              </a:p>
              <a:p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注意：由于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=(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)(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)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𝑈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704020202020204" pitchFamily="34" charset="0"/>
                  <a:ea typeface="宋体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𝑉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𝐼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,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𝛴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。可以看出的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特征向量组成的的确就是我们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SVD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中的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矩阵。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9" t="-10" r="9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矩阵求解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如果我们将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的转置做矩阵乘法，那么会得到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的一个方阵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。既然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是方阵，那么我们就可以进行特征分解，得到的特征值和特征向量满足下式：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+mn-cs"/>
                        </a:rPr>
                        <m:t>(</m:t>
                      </m:r>
                      <m:r>
                        <a:rPr lang="en-US" altLang="zh-CN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+mn-cs"/>
                        </a:rPr>
                        <m:t>𝐴</m:t>
                      </m:r>
                      <m:sSup>
                        <m:sSup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704020202020204" pitchFamily="34" charset="0"/>
                  <a:ea typeface="宋体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这样我们就可以得到矩阵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个特征值和对应的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𝑢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了。将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，就是我们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𝑆𝑉𝐷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公式里面的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矩阵了。一般我们将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中的每个特征向量叫做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的左奇异向量。</a:t>
                </a:r>
              </a:p>
              <a:p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注意：由于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=(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)(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)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𝑈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704020202020204" pitchFamily="34" charset="0"/>
                  <a:ea typeface="宋体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𝑉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𝐼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,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𝛴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。可以看出的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特征向量组成的的确就是我们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 SVD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中的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704020202020204" pitchFamily="34" charset="0"/>
                    <a:ea typeface="宋体" pitchFamily="2" charset="-122"/>
                    <a:cs typeface="+mn-cs"/>
                  </a:rPr>
                  <a:t>矩阵。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9" t="-10" r="9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7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7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7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7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7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7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7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7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1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8.w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674371"/>
            <a:ext cx="12199426" cy="4229226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</a:t>
            </a:r>
            <a:r>
              <a:rPr lang="en-US" altLang="zh-CN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338" y="1491916"/>
            <a:ext cx="342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降维的优缺点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8338" y="2015136"/>
            <a:ext cx="10412341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降维的优点：</a:t>
            </a:r>
          </a:p>
          <a:p>
            <a:pPr marL="342900" indent="-3429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000" dirty="0"/>
              <a:t>通过减少特征的维数，数据集存储所需的空间也相应减少，减少了特征维数所需的计算训练时间；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000" dirty="0"/>
              <a:t>数据集特征的降维有助于快速可视化数据；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000" dirty="0"/>
              <a:t>通过处理多重共线性消除冗余特征。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降维的缺点：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由于降维可能会丢失一些数据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000" dirty="0"/>
              <a:t>在主成分分析</a:t>
            </a:r>
            <a:r>
              <a:rPr lang="en-US" altLang="zh-CN" sz="2000" dirty="0"/>
              <a:t>(PCA)</a:t>
            </a:r>
            <a:r>
              <a:rPr lang="zh-CN" altLang="en-US" sz="2000" dirty="0"/>
              <a:t>降维技术中，有时需要考虑多少主成分是难以确定的，往往使用经验法则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40987"/>
            <a:ext cx="5499383" cy="35498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0"/>
          <a:stretch>
            <a:fillRect/>
          </a:stretch>
        </p:blipFill>
        <p:spPr>
          <a:xfrm>
            <a:off x="5807358" y="1354535"/>
            <a:ext cx="6014396" cy="4768892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/>
          <p:cNvSpPr/>
          <p:nvPr/>
        </p:nvSpPr>
        <p:spPr>
          <a:xfrm>
            <a:off x="2550681" y="2702861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降维概述</a:t>
            </a:r>
            <a:endParaRPr lang="en-US" altLang="zh-CN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    SVD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03    PCA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advTm="8005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5175" y="1529426"/>
            <a:ext cx="9907514" cy="2242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奇异值分解</a:t>
            </a:r>
            <a:r>
              <a:rPr lang="en-US" altLang="zh-CN" b="1" dirty="0"/>
              <a:t> (Singular Value Decomposition</a:t>
            </a:r>
            <a:r>
              <a:rPr lang="zh-CN" altLang="en-US" b="1" dirty="0"/>
              <a:t>，以下简称 </a:t>
            </a:r>
            <a:r>
              <a:rPr lang="en-US" altLang="zh-CN" b="1" dirty="0"/>
              <a:t>SVD)</a:t>
            </a:r>
            <a:r>
              <a:rPr lang="zh-CN" altLang="en-US" dirty="0"/>
              <a:t>是在机器学习领域广泛应用的算法，它不光可以用于降维算法中的特征分解，还可以用于推荐系统，以及自然语言处理等领域。是很多机器学习算法的基石。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65175" y="3688696"/>
                <a:ext cx="10507736" cy="2243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+mj-ea"/>
                    <a:ea typeface="+mj-ea"/>
                  </a:rPr>
                  <a:t>SVD</a:t>
                </a:r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可以将一个</a:t>
                </a:r>
                <a:r>
                  <a:rPr lang="zh-CN" altLang="zh-CN" sz="240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分解为三个矩阵的乘积</a:t>
                </a:r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一个正交矩阵</a:t>
                </a:r>
                <a:r>
                  <a:rPr lang="en-US" altLang="zh-CN" dirty="0">
                    <a:ea typeface="宋体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(orthogonal matrix)，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一个对角矩阵</a:t>
                </a:r>
                <a14:m>
                  <m:oMath xmlns:m="http://schemas.openxmlformats.org/officeDocument/2006/math">
                    <m:r>
                      <a:rPr lang="en-US" altLang="zh-CN" sz="2400" i="1" spc="4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(diagonal matrix)，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一个正交矩阵</a:t>
                </a:r>
                <a14:m>
                  <m:oMath xmlns:m="http://schemas.openxmlformats.org/officeDocument/2006/math">
                    <m:r>
                      <a:rPr lang="en-US" altLang="zh-CN" sz="2400" i="1" spc="4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的转置</a:t>
                </a:r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 </a:t>
                </a:r>
                <a:endParaRPr lang="zh-CN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3688696"/>
                <a:ext cx="10507736" cy="2243050"/>
              </a:xfrm>
              <a:prstGeom prst="rect">
                <a:avLst/>
              </a:prstGeom>
              <a:blipFill rotWithShape="1">
                <a:blip r:embed="rId2"/>
                <a:stretch>
                  <a:fillRect t="-27" r="4" b="-16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68338" y="1374464"/>
                <a:ext cx="11029070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假设矩阵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是一个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的矩阵，通过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SVD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是对矩阵进行分解，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那么我们定义矩阵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为：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74464"/>
                <a:ext cx="11029070" cy="1661993"/>
              </a:xfrm>
              <a:prstGeom prst="rect">
                <a:avLst/>
              </a:prstGeom>
              <a:blipFill rotWithShape="1">
                <a:blip r:embed="rId3"/>
                <a:stretch>
                  <a:fillRect l="-3" t="-19" r="1" b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/>
          <p:cNvGrpSpPr/>
          <p:nvPr/>
        </p:nvGrpSpPr>
        <p:grpSpPr>
          <a:xfrm>
            <a:off x="2129358" y="3424232"/>
            <a:ext cx="6478684" cy="2773201"/>
            <a:chOff x="2129358" y="3424232"/>
            <a:chExt cx="6478684" cy="2773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Google Shape;3543;p58"/>
                <p:cNvSpPr/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6" name="Google Shape;3543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blipFill rotWithShape="1">
                  <a:blip r:embed="rId4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Google Shape;3544;p58"/>
                <p:cNvSpPr/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2400" i="1" smtClean="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7" name="Google Shape;3544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blipFill rotWithShape="1">
                  <a:blip r:embed="rId5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Google Shape;3545;p58"/>
                <p:cNvSpPr/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solidFill>
                  <a:srgbClr val="B6D7A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𝛴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" name="Google Shape;3545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blipFill rotWithShape="1">
                  <a:blip r:embed="rId6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Google Shape;3546;p58"/>
                <p:cNvSpPr/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𝑈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9" name="Google Shape;3546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blipFill rotWithShape="1">
                  <a:blip r:embed="rId7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/>
            <p:cNvCxnSpPr/>
            <p:nvPr/>
          </p:nvCxnSpPr>
          <p:spPr>
            <a:xfrm>
              <a:off x="3301218" y="49002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301218" y="50526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232711" y="3966415"/>
              <a:ext cx="541383" cy="62434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6232711" y="4590757"/>
              <a:ext cx="54138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6774094" y="3966415"/>
              <a:ext cx="0" cy="62434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Google Shape;1444;p42"/>
            <p:cNvSpPr/>
            <p:nvPr/>
          </p:nvSpPr>
          <p:spPr>
            <a:xfrm>
              <a:off x="6459475" y="4226949"/>
              <a:ext cx="87855" cy="93702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0" name="直接箭头连接符 39"/>
            <p:cNvCxnSpPr>
              <a:endCxn id="38" idx="0"/>
            </p:cNvCxnSpPr>
            <p:nvPr/>
          </p:nvCxnSpPr>
          <p:spPr>
            <a:xfrm>
              <a:off x="6503403" y="3718560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45"/>
            <p:cNvSpPr txBox="1"/>
            <p:nvPr/>
          </p:nvSpPr>
          <p:spPr>
            <a:xfrm>
              <a:off x="6151732" y="3424232"/>
              <a:ext cx="791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奇异值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blipFill rotWithShape="1">
                <a:blip r:embed="rId12"/>
                <a:stretch>
                  <a:fillRect l="-140" t="-17" r="40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blipFill rotWithShape="1">
                <a:blip r:embed="rId12"/>
                <a:stretch>
                  <a:fillRect l="-138" t="-8" r="160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338" y="1410572"/>
            <a:ext cx="20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符号定义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703464" y="1759183"/>
                <a:ext cx="6096000" cy="679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+mj-ea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+mj-ea"/>
                        </a:rPr>
                        <m:t>𝑈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+mj-ea"/>
                        </a:rPr>
                        <m:t>𝛴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𝑉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  <a:ea typeface="+mj-ea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  <a:ea typeface="+mj-ea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  <a:ea typeface="+mj-ea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  <a:ea typeface="+mj-ea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𝑟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464" y="1759183"/>
                <a:ext cx="6096000" cy="679417"/>
              </a:xfrm>
              <a:prstGeom prst="rect">
                <a:avLst/>
              </a:prstGeom>
              <a:blipFill rotWithShape="1">
                <a:blip r:embed="rId3"/>
                <a:stretch>
                  <a:fillRect l="-4" t="-34" r="4" b="-2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06954" y="2460325"/>
                <a:ext cx="10299065" cy="581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的矩阵，每个特征向量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叫做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的左奇异向量。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4" y="2460325"/>
                <a:ext cx="10299065" cy="581057"/>
              </a:xfrm>
              <a:prstGeom prst="rect">
                <a:avLst/>
              </a:prstGeom>
              <a:blipFill rotWithShape="1">
                <a:blip r:embed="rId4"/>
                <a:stretch>
                  <a:fillRect l="-2" t="-58" r="2" b="-18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06954" y="3095509"/>
                <a:ext cx="10512427" cy="113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的矩阵，除了主对角线上的元素以外全为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0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，主对角线上的每个元素都称为奇异值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4" y="3095509"/>
                <a:ext cx="10512427" cy="1135054"/>
              </a:xfrm>
              <a:prstGeom prst="rect">
                <a:avLst/>
              </a:prstGeom>
              <a:blipFill rotWithShape="1">
                <a:blip r:embed="rId5"/>
                <a:stretch>
                  <a:fillRect l="-2" t="-46" r="2" b="-17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75301" y="4394166"/>
                <a:ext cx="105757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的矩阵，每个特征向量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叫做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的右奇异向量。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01" y="4394166"/>
                <a:ext cx="1057573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" t="-130" r="1" b="-2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06954" y="5908522"/>
                <a:ext cx="6096000" cy="581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为矩阵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的秩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(rank)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4" y="5908522"/>
                <a:ext cx="6096000" cy="581057"/>
              </a:xfrm>
              <a:prstGeom prst="rect">
                <a:avLst/>
              </a:prstGeom>
              <a:blipFill rotWithShape="1">
                <a:blip r:embed="rId7"/>
                <a:stretch>
                  <a:fillRect l="-3" t="-83" r="3" b="-18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11318" y="5099780"/>
                <a:ext cx="7363608" cy="587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都是酉矩阵，即满足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8" y="5099780"/>
                <a:ext cx="7363608" cy="587469"/>
              </a:xfrm>
              <a:prstGeom prst="rect">
                <a:avLst/>
              </a:prstGeom>
              <a:blipFill rotWithShape="1">
                <a:blip r:embed="rId8"/>
                <a:stretch>
                  <a:fillRect l="-2" t="-16" r="4" b="-17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338" y="1375426"/>
            <a:ext cx="20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174388" y="137542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矩阵求解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388" y="1375426"/>
                <a:ext cx="6096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" t="-3" r="2" b="-2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34870" y="2421485"/>
                <a:ext cx="10135188" cy="2588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方阵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方阵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，那么我们就可以进行特征分解，得到的特征值和特征向量满足下式：</a:t>
                </a:r>
                <a:endParaRPr lang="en-US" altLang="zh-CN" dirty="0">
                  <a:effectLst/>
                  <a:latin typeface="Cambria Math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可以得到矩阵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个特征值和对应的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了。</a:t>
                </a:r>
                <a:endParaRPr lang="en-US" altLang="zh-CN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70" y="2421485"/>
                <a:ext cx="10135188" cy="2588529"/>
              </a:xfrm>
              <a:prstGeom prst="rect">
                <a:avLst/>
              </a:prstGeom>
              <a:blipFill rotWithShape="1">
                <a:blip r:embed="rId4"/>
                <a:stretch>
                  <a:fillRect l="-2" t="-9" r="1" b="-10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338" y="1375426"/>
            <a:ext cx="20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204325" y="137542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矩阵求解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325" y="1375426"/>
                <a:ext cx="6096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" t="-3" r="4" b="-2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65175" y="1946262"/>
                <a:ext cx="10484510" cy="4469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，就是我们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𝑆𝑉𝐷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公式里面的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矩阵了。</a:t>
                </a:r>
                <a:endParaRPr lang="en-US" altLang="zh-CN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一般我们将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中的每个特征向量叫做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左奇异向量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en-US" altLang="zh-CN" sz="20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注意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0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。可以看出的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特征向量组成的</a:t>
                </a:r>
                <a:r>
                  <a:rPr lang="zh-CN" altLang="en-US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就是我们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矩阵。</a:t>
                </a: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1946262"/>
                <a:ext cx="10484510" cy="4469942"/>
              </a:xfrm>
              <a:prstGeom prst="rect">
                <a:avLst/>
              </a:prstGeom>
              <a:blipFill rotWithShape="1">
                <a:blip r:embed="rId4"/>
                <a:stretch>
                  <a:fillRect t="-14" b="-9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775" y="1351534"/>
                <a:ext cx="9928510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矩阵求解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如果我们将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的转置和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做矩阵乘法，那么会得到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的一个方阵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。既然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是方阵，那么我们就可以进行特征分解，得到的特征值和特征向量满足下式：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928510" cy="3323987"/>
              </a:xfrm>
              <a:prstGeom prst="rect">
                <a:avLst/>
              </a:prstGeom>
              <a:blipFill rotWithShape="1">
                <a:blip r:embed="rId3"/>
                <a:stretch>
                  <a:fillRect t="-8" r="3" b="-5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775" y="1351534"/>
                <a:ext cx="9800083" cy="4331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矩阵求解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这样我们就可以得到矩阵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个特征值和对应的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了。将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，就是我们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公式里面的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矩阵了。一般我们将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中的每个特征向量叫做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的右奇异向量。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注意：由于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𝛴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。可以看出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的特征向量组成的</a:t>
                </a:r>
                <a:r>
                  <a:rPr lang="zh-CN" altLang="en-US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就是我们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矩阵。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800083" cy="4331442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26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/>
          <p:cNvSpPr/>
          <p:nvPr/>
        </p:nvSpPr>
        <p:spPr>
          <a:xfrm>
            <a:off x="2691358" y="1892442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降维概述</a:t>
            </a:r>
            <a:endParaRPr lang="en-US" altLang="zh-CN" sz="3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02    SVD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03    PCA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775" y="1351534"/>
                <a:ext cx="9838006" cy="323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zh-CN" dirty="0">
                    <a:latin typeface="+mj-ea"/>
                    <a:ea typeface="+mj-ea"/>
                  </a:rPr>
                  <a:t>矩阵求解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进一步我们还可以看出我们的特征值矩阵等于奇异值矩阵的平方，也就是说特征值和奇异值满足如下关系：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这样也就是说，我们可以不用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𝐴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zh-CN" dirty="0">
                    <a:latin typeface="+mj-ea"/>
                    <a:ea typeface="+mj-ea"/>
                  </a:rPr>
                  <a:t>来计算奇异值，也可以通过求出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的特征值取平方根来求奇异值。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838006" cy="3234796"/>
              </a:xfrm>
              <a:prstGeom prst="rect">
                <a:avLst/>
              </a:prstGeom>
              <a:blipFill rotWithShape="1">
                <a:blip r:embed="rId3"/>
                <a:stretch>
                  <a:fillRect t="-8" r="6" b="-5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775" y="1351534"/>
                <a:ext cx="9838006" cy="4459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+mj-ea"/>
                    <a:ea typeface="+mj-ea"/>
                  </a:rPr>
                  <a:t>3.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zh-CN" dirty="0">
                    <a:latin typeface="+mj-ea"/>
                    <a:ea typeface="+mj-ea"/>
                  </a:rPr>
                  <a:t>矩阵求解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由于奇异值矩阵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除了对角线上是奇异值，而其他位置都是</a:t>
                </a:r>
                <a:r>
                  <a:rPr lang="en-US" altLang="zh-CN" dirty="0">
                    <a:latin typeface="+mj-ea"/>
                    <a:ea typeface="+mj-ea"/>
                  </a:rPr>
                  <a:t> 0</a:t>
                </a:r>
                <a:r>
                  <a:rPr lang="zh-CN" altLang="zh-CN" dirty="0">
                    <a:latin typeface="+mj-ea"/>
                    <a:ea typeface="+mj-ea"/>
                  </a:rPr>
                  <a:t>，那我们只需要求出每个奇异值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𝜎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就可以了。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+mj-ea"/>
                    <a:ea typeface="+mj-ea"/>
                  </a:rPr>
                  <a:t>我们注意到</a:t>
                </a:r>
                <a:r>
                  <a:rPr lang="en-US" altLang="zh-CN" dirty="0">
                    <a:latin typeface="+mj-ea"/>
                    <a:ea typeface="+mj-ea"/>
                  </a:rPr>
                  <a:t>:</a:t>
                </a:r>
                <a:endParaRPr lang="en-US" altLang="zh-CN" i="1" dirty="0">
                  <a:latin typeface="Cambria Math" panose="02040503050406030204" pitchFamily="18" charset="0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，</a:t>
                </a:r>
                <a:r>
                  <a:rPr lang="en-US" altLang="zh-CN" dirty="0">
                    <a:latin typeface="+mj-ea"/>
                    <a:ea typeface="+mj-ea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𝑉</m:t>
                    </m:r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+mj-ea"/>
                    <a:ea typeface="+mj-ea"/>
                  </a:rPr>
                  <a:t>由于</a:t>
                </a:r>
                <a:r>
                  <a:rPr lang="en-US" altLang="zh-CN" dirty="0">
                    <a:latin typeface="+mj-ea"/>
                    <a:ea typeface="+mj-ea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𝐼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，</a:t>
                </a:r>
                <a:r>
                  <a:rPr lang="en-US" altLang="zh-CN" dirty="0">
                    <a:latin typeface="+mj-ea"/>
                    <a:ea typeface="+mj-ea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+mj-ea"/>
                    <a:ea typeface="+mj-ea"/>
                  </a:rPr>
                  <a:t>得到</a:t>
                </a:r>
                <a:r>
                  <a:rPr lang="en-US" altLang="zh-CN" dirty="0">
                    <a:latin typeface="+mj-ea"/>
                    <a:ea typeface="+mj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/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这样我们可以求出我们的每个奇异值，进而求出奇异值矩阵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。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838006" cy="4459041"/>
              </a:xfrm>
              <a:prstGeom prst="rect">
                <a:avLst/>
              </a:prstGeom>
              <a:blipFill rotWithShape="1">
                <a:blip r:embed="rId3"/>
                <a:stretch>
                  <a:fillRect t="-6" r="6" b="-14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68338" y="1377998"/>
                <a:ext cx="10360970" cy="4685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SVD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分解可以将一个矩阵进行分解，对角矩阵对角线上的特征值递减存放，而且奇异值的减少特别的快，在很多情况下，前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甚至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的奇异值的和就占了全部的奇异值之和的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99%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以上的比例。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也就是说，对于奇异值，它跟我们特征分解中的特征值类似，我们也可以用最大的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个的奇异值和对应的左右奇异向量来近似描述矩阵。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也就是说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77998"/>
                <a:ext cx="10360970" cy="4685065"/>
              </a:xfrm>
              <a:prstGeom prst="rect">
                <a:avLst/>
              </a:prstGeom>
              <a:blipFill rotWithShape="1">
                <a:blip r:embed="rId3"/>
                <a:stretch>
                  <a:fillRect l="-3" t="-1" r="6" b="-1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60458" y="2689530"/>
                <a:ext cx="6712188" cy="783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58" y="2689530"/>
                <a:ext cx="6712188" cy="783997"/>
              </a:xfrm>
              <a:prstGeom prst="rect">
                <a:avLst/>
              </a:prstGeom>
              <a:blipFill rotWithShape="1">
                <a:blip r:embed="rId3"/>
                <a:stretch>
                  <a:fillRect l="-5" t="-39" r="9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/>
          <p:cNvGrpSpPr/>
          <p:nvPr/>
        </p:nvGrpSpPr>
        <p:grpSpPr>
          <a:xfrm>
            <a:off x="5530104" y="3391225"/>
            <a:ext cx="6304401" cy="2777656"/>
            <a:chOff x="2129358" y="3419777"/>
            <a:chExt cx="6304401" cy="27776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Google Shape;3543;p58"/>
                <p:cNvSpPr/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1" name="Google Shape;3543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blipFill rotWithShape="1">
                  <a:blip r:embed="rId4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Google Shape;3544;p58"/>
            <p:cNvSpPr/>
            <p:nvPr/>
          </p:nvSpPr>
          <p:spPr>
            <a:xfrm>
              <a:off x="7189030" y="3972754"/>
              <a:ext cx="997800" cy="613452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dirty="0"/>
            </a:p>
          </p:txBody>
        </p:sp>
        <p:sp>
          <p:nvSpPr>
            <p:cNvPr id="15" name="Google Shape;3545;p58"/>
            <p:cNvSpPr/>
            <p:nvPr/>
          </p:nvSpPr>
          <p:spPr>
            <a:xfrm>
              <a:off x="6232711" y="3966416"/>
              <a:ext cx="594466" cy="61345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Google Shape;3546;p58"/>
                <p:cNvSpPr/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6" name="Google Shape;3546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blipFill rotWithShape="1">
                  <a:blip r:embed="rId5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6151732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732" y="5828101"/>
                  <a:ext cx="997800" cy="369332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7317457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7457" y="5828101"/>
                  <a:ext cx="997800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连接符 23"/>
            <p:cNvCxnSpPr/>
            <p:nvPr/>
          </p:nvCxnSpPr>
          <p:spPr>
            <a:xfrm>
              <a:off x="6232711" y="3966415"/>
              <a:ext cx="589929" cy="62434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Google Shape;1444;p42"/>
            <p:cNvSpPr/>
            <p:nvPr/>
          </p:nvSpPr>
          <p:spPr>
            <a:xfrm>
              <a:off x="6459475" y="4226949"/>
              <a:ext cx="87855" cy="93702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8" name="直接箭头连接符 27"/>
            <p:cNvCxnSpPr>
              <a:endCxn id="27" idx="0"/>
            </p:cNvCxnSpPr>
            <p:nvPr/>
          </p:nvCxnSpPr>
          <p:spPr>
            <a:xfrm>
              <a:off x="6503403" y="3718560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6151732" y="3424232"/>
              <a:ext cx="791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奇异值</a:t>
              </a:r>
            </a:p>
          </p:txBody>
        </p:sp>
        <p:sp>
          <p:nvSpPr>
            <p:cNvPr id="32" name="Google Shape;1444;p42"/>
            <p:cNvSpPr/>
            <p:nvPr/>
          </p:nvSpPr>
          <p:spPr>
            <a:xfrm>
              <a:off x="7189030" y="4237180"/>
              <a:ext cx="997800" cy="98804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44;p42"/>
            <p:cNvSpPr/>
            <p:nvPr/>
          </p:nvSpPr>
          <p:spPr>
            <a:xfrm>
              <a:off x="5182386" y="3965269"/>
              <a:ext cx="81970" cy="1883400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6378154" y="4577460"/>
                  <a:ext cx="51756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154" y="4577460"/>
                  <a:ext cx="517561" cy="461665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7455185" y="4619799"/>
                  <a:ext cx="543246" cy="4764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185" y="4619799"/>
                  <a:ext cx="543246" cy="4764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/>
            <p:cNvCxnSpPr>
              <a:endCxn id="33" idx="0"/>
            </p:cNvCxnSpPr>
            <p:nvPr/>
          </p:nvCxnSpPr>
          <p:spPr>
            <a:xfrm>
              <a:off x="5223371" y="3700881"/>
              <a:ext cx="0" cy="264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4652479" y="3419777"/>
              <a:ext cx="130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左奇异矩阵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7683258" y="3717071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7128835" y="3422490"/>
              <a:ext cx="130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右奇异矩阵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3216184" y="4590757"/>
                  <a:ext cx="610028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smtClean="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≈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184" y="4590757"/>
                  <a:ext cx="610028" cy="584775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65175" y="3565105"/>
                <a:ext cx="4494126" cy="1689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如图所示，现在我们的矩阵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只需要</a:t>
                </a:r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黄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色的部分的三个小矩阵就可以近似描述了。</a:t>
                </a: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3565105"/>
                <a:ext cx="4494126" cy="1689052"/>
              </a:xfrm>
              <a:prstGeom prst="rect">
                <a:avLst/>
              </a:prstGeom>
              <a:blipFill rotWithShape="1">
                <a:blip r:embed="rId13"/>
                <a:stretch>
                  <a:fillRect t="-13" r="5" b="-5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612775" y="1401363"/>
                <a:ext cx="10063849" cy="1153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要比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小很多，也就是一个大的矩阵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可以用三个小的矩阵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,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​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来表示。</a:t>
                </a:r>
                <a:endParaRPr lang="en-US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401363"/>
                <a:ext cx="10063849" cy="1153008"/>
              </a:xfrm>
              <a:prstGeom prst="rect">
                <a:avLst/>
              </a:prstGeom>
              <a:blipFill rotWithShape="1">
                <a:blip r:embed="rId14"/>
                <a:stretch>
                  <a:fillRect t="-48" r="4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 flipH="1">
                <a:off x="9228506" y="3646642"/>
                <a:ext cx="38656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28506" y="3646642"/>
                <a:ext cx="386565" cy="1015663"/>
              </a:xfrm>
              <a:prstGeom prst="rect">
                <a:avLst/>
              </a:prstGeom>
              <a:blipFill rotWithShape="1">
                <a:blip r:embed="rId15"/>
                <a:stretch>
                  <a:fillRect l="-13" t="-46" r="139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 flipH="1">
                <a:off x="10237477" y="3646643"/>
                <a:ext cx="38656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37477" y="3646643"/>
                <a:ext cx="386565" cy="1015663"/>
              </a:xfrm>
              <a:prstGeom prst="rect">
                <a:avLst/>
              </a:prstGeom>
              <a:blipFill rotWithShape="1">
                <a:blip r:embed="rId16"/>
                <a:stretch>
                  <a:fillRect l="-2" t="-47" r="12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8338" y="1320020"/>
            <a:ext cx="168863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SVD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endParaRPr lang="en-US" altLang="zh-CN" sz="2400" b="1" dirty="0">
              <a:effectLst/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51890" y="1906772"/>
            <a:ext cx="5334000" cy="2849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838290" y="1906771"/>
            <a:ext cx="5334000" cy="28492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2298414" y="4555961"/>
            <a:ext cx="1523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原始图像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32415" y="4555961"/>
            <a:ext cx="1741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处理后的</a:t>
            </a:r>
            <a:r>
              <a:rPr lang="zh-CN" altLang="zh-CN" sz="20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图像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66363" y="5418595"/>
                <a:ext cx="45450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6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原始维度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575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1081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1864725</m:t>
                    </m:r>
                  </m:oMath>
                </a14:m>
                <a:endParaRPr lang="zh-CN" altLang="zh-CN" sz="16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" y="5418595"/>
                <a:ext cx="4545030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13" t="-41" r="6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650866" y="5033445"/>
                <a:ext cx="53887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=150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zh-CN" sz="1800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经过</a:t>
                </a:r>
                <a:r>
                  <a:rPr lang="en-US" altLang="zh-CN" sz="1800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SVD</a:t>
                </a:r>
                <a:r>
                  <a:rPr lang="zh-CN" altLang="zh-CN" sz="1800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分解后的矩阵及维度：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66" y="5033445"/>
                <a:ext cx="5388715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8" r="2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5650867" y="5707909"/>
                <a:ext cx="6095144" cy="348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575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150</m:t>
                    </m:r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b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​</m:t>
                            </m:r>
                          </m:e>
                          <m:sub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150</m:t>
                    </m:r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1081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150</m:t>
                    </m:r>
                  </m:oMath>
                </a14:m>
                <a:endParaRPr lang="zh-CN" altLang="zh-CN" sz="16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67" y="5707909"/>
                <a:ext cx="6095144" cy="348429"/>
              </a:xfrm>
              <a:prstGeom prst="rect">
                <a:avLst/>
              </a:prstGeom>
              <a:blipFill rotWithShape="1">
                <a:blip r:embed="rId6"/>
                <a:stretch>
                  <a:fillRect t="-152" r="7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66363" y="6187758"/>
                <a:ext cx="10421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则原始图像经过</a:t>
                </a:r>
                <a:r>
                  <a:rPr lang="zh-CN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压缩后的维度：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575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1081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812700</m:t>
                    </m:r>
                  </m:oMath>
                </a14:m>
                <a:endParaRPr lang="zh-CN" altLang="zh-CN" sz="18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" y="6187758"/>
                <a:ext cx="10421848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6" t="-86" r="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566363" y="4902640"/>
                <a:ext cx="6095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575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>
                    <a:ea typeface="宋体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1081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>
                    <a:ea typeface="宋体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=150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" y="4902640"/>
                <a:ext cx="6095144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9" t="-119" r="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/>
          <p:cNvSpPr/>
          <p:nvPr/>
        </p:nvSpPr>
        <p:spPr>
          <a:xfrm>
            <a:off x="2399300" y="3518043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降维概述</a:t>
            </a:r>
            <a:endParaRPr lang="en-US" altLang="zh-CN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02    SVD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    PCA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advTm="8005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5175" y="1369992"/>
            <a:ext cx="9907514" cy="3904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主成分分析（</a:t>
            </a:r>
            <a:r>
              <a:rPr lang="en-US" altLang="zh-CN" b="1" dirty="0"/>
              <a:t>Principal Component Analysis,</a:t>
            </a:r>
            <a:r>
              <a:rPr lang="zh-CN" altLang="en-US" b="1" dirty="0"/>
              <a:t>PCA）</a:t>
            </a:r>
            <a:r>
              <a:rPr lang="zh-CN" altLang="en-US" dirty="0"/>
              <a:t>是一种降维方法，通过将一个大的特征集转换成一个较小的特征集，这个特征集</a:t>
            </a:r>
            <a:r>
              <a:rPr lang="zh-CN" altLang="en-US" b="1" dirty="0"/>
              <a:t>仍然包含了原始数据中的大部分信息</a:t>
            </a:r>
            <a:r>
              <a:rPr lang="zh-CN" altLang="en-US" dirty="0"/>
              <a:t>，从而降低了原始数据的维数。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减少一个数据集的特征数量自然是以</a:t>
            </a:r>
            <a:r>
              <a:rPr lang="zh-CN" altLang="en-US" dirty="0">
                <a:solidFill>
                  <a:srgbClr val="FF0000"/>
                </a:solidFill>
              </a:rPr>
              <a:t>牺牲准确性</a:t>
            </a:r>
            <a:r>
              <a:rPr lang="zh-CN" altLang="en-US" dirty="0"/>
              <a:t>为代价的，但降维的诀窍是用一点准确性换取简单性。因为更小的数据集更容易探索和可视化，并且对于机器学习算法来说，分析数据会更快、更容易，而不需要处理额外的特征。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内容占位符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069975" y="2055020"/>
            <a:ext cx="10515600" cy="4642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505" indent="-35750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400" kern="1200">
                <a:solidFill>
                  <a:srgbClr val="7F7F7F"/>
                </a:solidFill>
                <a:latin typeface="Arial" panose="020B0704020202020204" pitchFamily="34" charset="0"/>
                <a:ea typeface="黑体" panose="02010600030101010101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 kern="1200">
                <a:solidFill>
                  <a:srgbClr val="7F7F7F"/>
                </a:solidFill>
                <a:latin typeface="Arial" panose="020B0704020202020204" pitchFamily="34" charset="0"/>
                <a:ea typeface="黑体" panose="02010600030101010101" charset="-122"/>
                <a:cs typeface="+mn-e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704020202020204" pitchFamily="34" charset="0"/>
                <a:ea typeface="黑体" panose="02010600030101010101" charset="-122"/>
                <a:cs typeface="+mn-e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704020202020204" pitchFamily="34" charset="0"/>
                <a:ea typeface="黑体" panose="02010600030101010101" charset="-122"/>
                <a:cs typeface="+mn-e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704020202020204" pitchFamily="34" charset="0"/>
                <a:ea typeface="黑体" panose="02010600030101010101" charset="-122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704020202020204" pitchFamily="34" charset="0"/>
                <a:ea typeface="黑体" panose="02010600030101010101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704020202020204" pitchFamily="34" charset="0"/>
                <a:ea typeface="黑体" panose="02010600030101010101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704020202020204" pitchFamily="34" charset="0"/>
                <a:ea typeface="黑体" panose="02010600030101010101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704020202020204" pitchFamily="34" charset="0"/>
                <a:ea typeface="黑体" panose="02010600030101010101" charset="-122"/>
                <a:cs typeface="+mn-ea"/>
              </a:defRPr>
            </a:lvl9pPr>
          </a:lstStyle>
          <a:p>
            <a:pPr marL="0" indent="0">
              <a:buNone/>
            </a:pPr>
            <a:endParaRPr lang="zh-CN" altLang="en-US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3910330" y="2310765"/>
            <a:ext cx="2058035" cy="1019810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原始指标的线性组合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968365" y="2786380"/>
            <a:ext cx="1036320" cy="11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流程图: 决策 13"/>
          <p:cNvSpPr/>
          <p:nvPr/>
        </p:nvSpPr>
        <p:spPr>
          <a:xfrm>
            <a:off x="7004685" y="1905635"/>
            <a:ext cx="3811905" cy="1772920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综合指标间不相关，且方差递减</a:t>
            </a:r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 flipH="1">
            <a:off x="8902066" y="3678555"/>
            <a:ext cx="8572" cy="384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流程图: 过程 15"/>
          <p:cNvSpPr/>
          <p:nvPr/>
        </p:nvSpPr>
        <p:spPr>
          <a:xfrm>
            <a:off x="7142480" y="4062730"/>
            <a:ext cx="3535680" cy="929640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</a:rPr>
              <a:t>第一主成分，第二主成分，…第</a:t>
            </a:r>
            <a:r>
              <a:rPr lang="en-US" altLang="zh-CN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</a:rPr>
              <a:t>p</a:t>
            </a:r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</a:rPr>
              <a:t>主成分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uFillTx/>
              <a:latin typeface="+mj-ea"/>
              <a:ea typeface="+mj-ea"/>
            </a:endParaRPr>
          </a:p>
        </p:txBody>
      </p:sp>
      <p:sp>
        <p:nvSpPr>
          <p:cNvPr id="17" name="流程图: 过程 16"/>
          <p:cNvSpPr/>
          <p:nvPr/>
        </p:nvSpPr>
        <p:spPr>
          <a:xfrm>
            <a:off x="6425565" y="5506257"/>
            <a:ext cx="4953000" cy="988695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选取前几个最大的主成分代替原来指标的信息</a:t>
            </a:r>
          </a:p>
        </p:txBody>
      </p:sp>
      <p:cxnSp>
        <p:nvCxnSpPr>
          <p:cNvPr id="18" name="直接箭头连接符 17"/>
          <p:cNvCxnSpPr>
            <a:stCxn id="16" idx="2"/>
          </p:cNvCxnSpPr>
          <p:nvPr/>
        </p:nvCxnSpPr>
        <p:spPr>
          <a:xfrm flipH="1">
            <a:off x="8902066" y="4992370"/>
            <a:ext cx="8254" cy="51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1" idx="1"/>
          </p:cNvCxnSpPr>
          <p:nvPr/>
        </p:nvCxnSpPr>
        <p:spPr>
          <a:xfrm>
            <a:off x="2728595" y="2811145"/>
            <a:ext cx="1181735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流程图: 过程 20"/>
          <p:cNvSpPr/>
          <p:nvPr/>
        </p:nvSpPr>
        <p:spPr>
          <a:xfrm>
            <a:off x="458470" y="2310130"/>
            <a:ext cx="2543810" cy="1021080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尽可能多地找出相关指标作为原始指标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2775" y="1347317"/>
            <a:ext cx="35509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主成分分析流程图：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Line 2"/>
          <p:cNvSpPr/>
          <p:nvPr/>
        </p:nvSpPr>
        <p:spPr>
          <a:xfrm flipV="1">
            <a:off x="6217578" y="1376333"/>
            <a:ext cx="0" cy="5334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Oval 3"/>
          <p:cNvSpPr/>
          <p:nvPr/>
        </p:nvSpPr>
        <p:spPr>
          <a:xfrm rot="18850805">
            <a:off x="4312578" y="2740631"/>
            <a:ext cx="4876800" cy="22860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indent="0"/>
            <a:endParaRPr lang="zh-CN" altLang="en-US" dirty="0">
              <a:latin typeface="Arial" panose="020B0704020202020204" pitchFamily="34" charset="0"/>
              <a:ea typeface="宋体" pitchFamily="2" charset="-122"/>
            </a:endParaRPr>
          </a:p>
        </p:txBody>
      </p:sp>
      <p:sp>
        <p:nvSpPr>
          <p:cNvPr id="12" name="Line 4"/>
          <p:cNvSpPr/>
          <p:nvPr/>
        </p:nvSpPr>
        <p:spPr>
          <a:xfrm rot="18793590">
            <a:off x="3475966" y="3885219"/>
            <a:ext cx="6457950" cy="7620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5"/>
          <p:cNvSpPr/>
          <p:nvPr/>
        </p:nvSpPr>
        <p:spPr>
          <a:xfrm>
            <a:off x="3779178" y="4569431"/>
            <a:ext cx="5486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6"/>
          <p:cNvSpPr/>
          <p:nvPr/>
        </p:nvSpPr>
        <p:spPr>
          <a:xfrm rot="18996666" flipV="1">
            <a:off x="6903378" y="1597631"/>
            <a:ext cx="1588" cy="533400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7"/>
          <p:cNvSpPr/>
          <p:nvPr/>
        </p:nvSpPr>
        <p:spPr>
          <a:xfrm>
            <a:off x="6674778" y="3121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6503328" y="1445231"/>
          <a:ext cx="304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92100" imgH="405130" progId="Equation.3">
                  <p:embed/>
                </p:oleObj>
              </mc:Choice>
              <mc:Fallback>
                <p:oleObj r:id="rId3" imgW="292100" imgH="405130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03328" y="1445231"/>
                        <a:ext cx="3048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/>
          <p:cNvGraphicFramePr>
            <a:graphicFrameLocks noChangeAspect="1"/>
          </p:cNvGraphicFramePr>
          <p:nvPr/>
        </p:nvGraphicFramePr>
        <p:xfrm>
          <a:off x="9417978" y="4340831"/>
          <a:ext cx="26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54635" imgH="405130" progId="Equation.3">
                  <p:embed/>
                </p:oleObj>
              </mc:Choice>
              <mc:Fallback>
                <p:oleObj r:id="rId5" imgW="254635" imgH="405130" progId="Equation.3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417978" y="4340831"/>
                        <a:ext cx="2667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9160820" y="1376333"/>
          <a:ext cx="339090" cy="55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39700" imgH="228600" progId="Equation.3">
                  <p:embed/>
                </p:oleObj>
              </mc:Choice>
              <mc:Fallback>
                <p:oleObj r:id="rId7" imgW="139700" imgH="228600" progId="Equation.3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60820" y="1376333"/>
                        <a:ext cx="339090" cy="556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1"/>
          <p:cNvGraphicFramePr>
            <a:graphicFrameLocks noChangeAspect="1"/>
          </p:cNvGraphicFramePr>
          <p:nvPr/>
        </p:nvGraphicFramePr>
        <p:xfrm>
          <a:off x="4862012" y="1868459"/>
          <a:ext cx="321945" cy="43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65100" imgH="228600" progId="Equation.3">
                  <p:embed/>
                </p:oleObj>
              </mc:Choice>
              <mc:Fallback>
                <p:oleObj r:id="rId9" imgW="165100" imgH="228600" progId="Equation.3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62012" y="1868459"/>
                        <a:ext cx="321945" cy="439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2"/>
          <p:cNvSpPr/>
          <p:nvPr/>
        </p:nvSpPr>
        <p:spPr>
          <a:xfrm>
            <a:off x="69795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3" name="Rectangle 13"/>
          <p:cNvSpPr/>
          <p:nvPr/>
        </p:nvSpPr>
        <p:spPr>
          <a:xfrm>
            <a:off x="7284378" y="3274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4" name="Rectangle 14"/>
          <p:cNvSpPr/>
          <p:nvPr/>
        </p:nvSpPr>
        <p:spPr>
          <a:xfrm>
            <a:off x="7131978" y="2512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75891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6" name="Rectangle 16"/>
          <p:cNvSpPr/>
          <p:nvPr/>
        </p:nvSpPr>
        <p:spPr>
          <a:xfrm>
            <a:off x="7665378" y="2435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7" name="Rectangle 17"/>
          <p:cNvSpPr/>
          <p:nvPr/>
        </p:nvSpPr>
        <p:spPr>
          <a:xfrm>
            <a:off x="7741578" y="3045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8" name="Rectangle 18"/>
          <p:cNvSpPr/>
          <p:nvPr/>
        </p:nvSpPr>
        <p:spPr>
          <a:xfrm>
            <a:off x="7665378" y="3883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9" name="Rectangle 19"/>
          <p:cNvSpPr/>
          <p:nvPr/>
        </p:nvSpPr>
        <p:spPr>
          <a:xfrm>
            <a:off x="7970178" y="3274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0" name="Rectangle 20"/>
          <p:cNvSpPr/>
          <p:nvPr/>
        </p:nvSpPr>
        <p:spPr>
          <a:xfrm>
            <a:off x="6674778" y="3578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1" name="Rectangle 21"/>
          <p:cNvSpPr/>
          <p:nvPr/>
        </p:nvSpPr>
        <p:spPr>
          <a:xfrm>
            <a:off x="6979578" y="3426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2" name="Rectangle 22"/>
          <p:cNvSpPr/>
          <p:nvPr/>
        </p:nvSpPr>
        <p:spPr>
          <a:xfrm>
            <a:off x="7131978" y="3578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3" name="Rectangle 23"/>
          <p:cNvSpPr/>
          <p:nvPr/>
        </p:nvSpPr>
        <p:spPr>
          <a:xfrm>
            <a:off x="6979578" y="4036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4" name="Rectangle 24"/>
          <p:cNvSpPr/>
          <p:nvPr/>
        </p:nvSpPr>
        <p:spPr>
          <a:xfrm>
            <a:off x="7436778" y="3883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5" name="Rectangle 25"/>
          <p:cNvSpPr/>
          <p:nvPr/>
        </p:nvSpPr>
        <p:spPr>
          <a:xfrm>
            <a:off x="6293778" y="4798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6" name="Rectangle 26"/>
          <p:cNvSpPr/>
          <p:nvPr/>
        </p:nvSpPr>
        <p:spPr>
          <a:xfrm>
            <a:off x="7589178" y="4036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7" name="Rectangle 27"/>
          <p:cNvSpPr/>
          <p:nvPr/>
        </p:nvSpPr>
        <p:spPr>
          <a:xfrm>
            <a:off x="5303178" y="4264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8" name="Rectangle 28"/>
          <p:cNvSpPr/>
          <p:nvPr/>
        </p:nvSpPr>
        <p:spPr>
          <a:xfrm>
            <a:off x="64461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9" name="Rectangle 29"/>
          <p:cNvSpPr/>
          <p:nvPr/>
        </p:nvSpPr>
        <p:spPr>
          <a:xfrm>
            <a:off x="7512978" y="3578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0" name="Rectangle 30"/>
          <p:cNvSpPr/>
          <p:nvPr/>
        </p:nvSpPr>
        <p:spPr>
          <a:xfrm>
            <a:off x="5760378" y="3655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1" name="Rectangle 31"/>
          <p:cNvSpPr/>
          <p:nvPr/>
        </p:nvSpPr>
        <p:spPr>
          <a:xfrm>
            <a:off x="5150778" y="4645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2" name="Rectangle 32"/>
          <p:cNvSpPr/>
          <p:nvPr/>
        </p:nvSpPr>
        <p:spPr>
          <a:xfrm>
            <a:off x="5684178" y="44932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3" name="Rectangle 33"/>
          <p:cNvSpPr/>
          <p:nvPr/>
        </p:nvSpPr>
        <p:spPr>
          <a:xfrm>
            <a:off x="5303178" y="4798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4" name="Rectangle 34"/>
          <p:cNvSpPr/>
          <p:nvPr/>
        </p:nvSpPr>
        <p:spPr>
          <a:xfrm>
            <a:off x="5531778" y="5407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5" name="Rectangle 35"/>
          <p:cNvSpPr/>
          <p:nvPr/>
        </p:nvSpPr>
        <p:spPr>
          <a:xfrm>
            <a:off x="6674778" y="4950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6" name="Rectangle 36"/>
          <p:cNvSpPr/>
          <p:nvPr/>
        </p:nvSpPr>
        <p:spPr>
          <a:xfrm>
            <a:off x="6522378" y="4340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7" name="Rectangle 37"/>
          <p:cNvSpPr/>
          <p:nvPr/>
        </p:nvSpPr>
        <p:spPr>
          <a:xfrm>
            <a:off x="5836578" y="4950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8" name="Rectangle 38"/>
          <p:cNvSpPr/>
          <p:nvPr/>
        </p:nvSpPr>
        <p:spPr>
          <a:xfrm>
            <a:off x="5074578" y="48742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9" name="Rectangle 39"/>
          <p:cNvSpPr/>
          <p:nvPr/>
        </p:nvSpPr>
        <p:spPr>
          <a:xfrm>
            <a:off x="5226978" y="4036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0" name="Rectangle 40"/>
          <p:cNvSpPr/>
          <p:nvPr/>
        </p:nvSpPr>
        <p:spPr>
          <a:xfrm>
            <a:off x="5684178" y="4264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1" name="Rectangle 41"/>
          <p:cNvSpPr/>
          <p:nvPr/>
        </p:nvSpPr>
        <p:spPr>
          <a:xfrm>
            <a:off x="5455578" y="3655031"/>
            <a:ext cx="533400" cy="3810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2" name="Rectangle 42"/>
          <p:cNvSpPr/>
          <p:nvPr/>
        </p:nvSpPr>
        <p:spPr>
          <a:xfrm>
            <a:off x="5226978" y="5331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3" name="Rectangle 43"/>
          <p:cNvSpPr/>
          <p:nvPr/>
        </p:nvSpPr>
        <p:spPr>
          <a:xfrm>
            <a:off x="81987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4" name="Rectangle 44"/>
          <p:cNvSpPr/>
          <p:nvPr/>
        </p:nvSpPr>
        <p:spPr>
          <a:xfrm>
            <a:off x="7970178" y="2283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5" name="Rectangle 45"/>
          <p:cNvSpPr/>
          <p:nvPr/>
        </p:nvSpPr>
        <p:spPr>
          <a:xfrm>
            <a:off x="7436778" y="2359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6" name="Rectangle 46"/>
          <p:cNvSpPr/>
          <p:nvPr/>
        </p:nvSpPr>
        <p:spPr>
          <a:xfrm>
            <a:off x="7055778" y="2435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7" name="Rectangle 47"/>
          <p:cNvSpPr/>
          <p:nvPr/>
        </p:nvSpPr>
        <p:spPr>
          <a:xfrm>
            <a:off x="6293778" y="3121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8" name="Rectangle 48"/>
          <p:cNvSpPr/>
          <p:nvPr/>
        </p:nvSpPr>
        <p:spPr>
          <a:xfrm>
            <a:off x="2255178" y="1826231"/>
            <a:ext cx="1143000" cy="441960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ctr"/>
          <a:lstStyle/>
          <a:p>
            <a:pPr lvl="0" indent="0" algn="ctr"/>
            <a:r>
              <a:rPr lang="zh-CN" altLang="en-US" sz="3200" b="0" dirty="0">
                <a:solidFill>
                  <a:schemeClr val="tx2"/>
                </a:solidFill>
                <a:latin typeface="微软雅黑" panose="020B0503020204020204" pitchFamily="34" charset="-122"/>
              </a:rPr>
              <a:t>主成分分析的几何解释</a:t>
            </a:r>
          </a:p>
          <a:p>
            <a:pPr lvl="0" indent="0" algn="ctr"/>
            <a:endParaRPr lang="zh-CN" altLang="en-US" sz="3200" b="0" dirty="0">
              <a:solidFill>
                <a:srgbClr val="FF00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59" name="Rectangle 49"/>
          <p:cNvSpPr/>
          <p:nvPr/>
        </p:nvSpPr>
        <p:spPr>
          <a:xfrm>
            <a:off x="8614410" y="5585932"/>
            <a:ext cx="3434080" cy="5791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en-US" sz="3200" b="0" dirty="0">
                <a:solidFill>
                  <a:srgbClr val="FF0066"/>
                </a:solidFill>
                <a:latin typeface="微软雅黑" panose="020B0503020204020204" pitchFamily="34" charset="-122"/>
              </a:rPr>
              <a:t>平移、旋转坐标轴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83481" y="1452670"/>
                <a:ext cx="5186497" cy="3832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dirty="0" err="1">
                    <a:solidFill>
                      <a:srgbClr val="FF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PCA</a:t>
                </a:r>
                <a:r>
                  <a:rPr lang="en-US" altLang="zh-CN" sz="2000" dirty="0" err="1">
                    <a:solidFill>
                      <a:srgbClr val="FF0000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识别在训练集中占最大方差量的轴</a:t>
                </a:r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在图1中，它是实线。 它还找到与第一个轴正交的第二个轴，它考虑了剩余方差的最大量。在这个2D示例中，没有选择：它是虚线。如果它是一个更高维的数据集，PCA还会找到与前两个轴正交的第三个轴，以及第四个，第五个等等 - </a:t>
                </a:r>
                <a:r>
                  <a:rPr lang="en-US" altLang="zh-CN" sz="18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与数据集中的维数一样多的轴</a:t>
                </a:r>
                <a:r>
                  <a:rPr lang="en-US" altLang="zh-CN" sz="1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定义第</a:t>
                </a:r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轴的单位</a:t>
                </a:r>
                <a:r>
                  <a:rPr lang="zh-CN" altLang="en-US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向</a:t>
                </a:r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量称为第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个主成分</a:t>
                </a:r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(PC) 。</a:t>
                </a:r>
                <a:endParaRPr lang="zh-CN" altLang="zh-CN" sz="1800" b="1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81" y="1452670"/>
                <a:ext cx="5186497" cy="3832225"/>
              </a:xfrm>
              <a:prstGeom prst="rect">
                <a:avLst/>
              </a:prstGeom>
              <a:blipFill rotWithShape="1">
                <a:blip r:embed="rId3"/>
                <a:stretch>
                  <a:fillRect l="-9" t="-11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>
            <a:fillRect/>
          </a:stretch>
        </p:blipFill>
        <p:spPr>
          <a:xfrm>
            <a:off x="6894364" y="1265710"/>
            <a:ext cx="4198829" cy="21177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64" y="3722334"/>
            <a:ext cx="4520017" cy="2917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57031" y="5238322"/>
                <a:ext cx="5188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Arial" panose="020B0704020202020204" pitchFamily="34" charset="0"/>
                  <a:buChar char="•"/>
                </a:pPr>
                <a:r>
                  <a:rPr lang="en-US" altLang="zh-CN" sz="1800" dirty="0" err="1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在图</a:t>
                </a:r>
                <a:r>
                  <a:rPr lang="en-US" altLang="zh-CN" sz="1800" dirty="0" err="1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8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中，第一个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PC</a:t>
                </a:r>
                <a:r>
                  <a:rPr lang="en-US" altLang="zh-CN" sz="18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第二个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PC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31" y="5238322"/>
                <a:ext cx="518853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" t="-56" r="-2943" b="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057031" y="5653821"/>
            <a:ext cx="503896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Arial" panose="020B0704020202020204" pitchFamily="34" charset="0"/>
              <a:buChar char="•"/>
            </a:pPr>
            <a:r>
              <a:rPr lang="en-US" altLang="zh-CN" sz="1800" dirty="0" err="1">
                <a:latin typeface="+mj-ea"/>
                <a:ea typeface="+mj-ea"/>
                <a:cs typeface="Times New Roman" panose="02020603050405020304" pitchFamily="18" charset="0"/>
              </a:rPr>
              <a:t>在图2中，前两个</a:t>
            </a:r>
            <a:r>
              <a:rPr lang="en-US" altLang="zh-CN" sz="18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 err="1">
                <a:latin typeface="+mj-ea"/>
                <a:ea typeface="+mj-ea"/>
                <a:cs typeface="Times New Roman" panose="02020603050405020304" pitchFamily="18" charset="0"/>
              </a:rPr>
              <a:t>PC</a:t>
            </a:r>
            <a:r>
              <a:rPr lang="en-US" altLang="zh-CN" sz="1800" dirty="0" err="1">
                <a:latin typeface="+mj-ea"/>
                <a:ea typeface="+mj-ea"/>
                <a:cs typeface="Times New Roman" panose="02020603050405020304" pitchFamily="18" charset="0"/>
              </a:rPr>
              <a:t>由平面中的正交箭头表示，第三个</a:t>
            </a:r>
            <a:r>
              <a:rPr lang="en-US" altLang="zh-CN" sz="18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+mj-ea"/>
                <a:ea typeface="+mj-ea"/>
                <a:cs typeface="Times New Roman" panose="02020603050405020304" pitchFamily="18" charset="0"/>
              </a:rPr>
              <a:t>PC与平面正交（向上或向下</a:t>
            </a:r>
            <a:r>
              <a:rPr lang="en-US" altLang="zh-CN" sz="1800" dirty="0">
                <a:latin typeface="+mj-ea"/>
                <a:ea typeface="+mj-ea"/>
                <a:cs typeface="Times New Roman" panose="02020603050405020304" pitchFamily="18" charset="0"/>
              </a:rPr>
              <a:t>）。</a:t>
            </a:r>
            <a:endParaRPr lang="zh-CN" altLang="zh-CN" sz="14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19304" y="3429000"/>
            <a:ext cx="2637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选择要投影到的子空间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675081" y="6519446"/>
            <a:ext cx="2637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8338" y="1365849"/>
            <a:ext cx="10176035" cy="279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维数灾难</a:t>
            </a:r>
            <a:r>
              <a:rPr lang="en-US" altLang="zh-CN" dirty="0"/>
              <a:t>(Curse of Dimensionality)</a:t>
            </a:r>
            <a:r>
              <a:rPr lang="zh-CN" altLang="en-US" dirty="0"/>
              <a:t>：通常是指在涉及到向量的计算的问题中，随着维数的增加，计算量呈指数倍增长的一种现象。</a:t>
            </a: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charset="-122"/>
              </a:rPr>
              <a:t>在很多机器学习问题中，训练集中的每条数据经常伴随着上千、甚至上万个特征。要处理这所有的特征的话，不仅会让训练非常缓慢，还会极大增加搜寻良好解决方案的困难。这个问题就是我们常说的维数灾难。</a:t>
            </a:r>
            <a:endParaRPr lang="en-US" altLang="zh-CN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8" y="4162256"/>
            <a:ext cx="7161067" cy="249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5174" y="1369992"/>
            <a:ext cx="10310367" cy="279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如何得到这些包含最大差异性的主成分方向呢</a:t>
            </a:r>
            <a:r>
              <a:rPr lang="en-US" altLang="zh-CN" b="1" dirty="0"/>
              <a:t>?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通过计算数据矩阵的协方差矩阵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然后得到协方差矩阵的特征值特征向量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选择</a:t>
            </a:r>
            <a:r>
              <a:rPr lang="zh-CN" altLang="en-US" dirty="0">
                <a:solidFill>
                  <a:srgbClr val="FF0000"/>
                </a:solidFill>
              </a:rPr>
              <a:t>特征值最大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即方差最大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的</a:t>
            </a:r>
            <a:r>
              <a:rPr lang="en-US" altLang="zh-CN" dirty="0">
                <a:solidFill>
                  <a:srgbClr val="FF0000"/>
                </a:solidFill>
              </a:rPr>
              <a:t>k</a:t>
            </a:r>
            <a:r>
              <a:rPr lang="zh-CN" altLang="en-US" dirty="0">
                <a:solidFill>
                  <a:srgbClr val="FF0000"/>
                </a:solidFill>
              </a:rPr>
              <a:t>个特征</a:t>
            </a:r>
            <a:r>
              <a:rPr lang="zh-CN" altLang="en-US" dirty="0"/>
              <a:t>所对应的特征向量组成的矩阵。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这样就可以将数据矩阵转换到新的空间当中，实现数据特征的降维。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40255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800" b="1" dirty="0">
                <a:latin typeface="Cambria" panose="020405030504060302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800" b="1" dirty="0">
                <a:latin typeface="Cambria" panose="02040503050406030204" pitchFamily="18" charset="0"/>
                <a:cs typeface="Times New Roman" panose="02020603050405020304" pitchFamily="18" charset="0"/>
              </a:rPr>
              <a:t>的算法两种实现方法</a:t>
            </a:r>
            <a:endParaRPr lang="zh-CN" altLang="zh-CN" sz="2000" b="1" dirty="0">
              <a:effectLst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8338" y="2477289"/>
            <a:ext cx="10275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(1) </a:t>
            </a:r>
            <a:r>
              <a:rPr lang="zh-CN" altLang="en-US" dirty="0"/>
              <a:t>基于</a:t>
            </a:r>
            <a:r>
              <a:rPr lang="en-US" altLang="zh-CN" dirty="0"/>
              <a:t>SVD</a:t>
            </a:r>
            <a:r>
              <a:rPr lang="zh-CN" altLang="en-US" dirty="0"/>
              <a:t>分解协方差矩阵实现</a:t>
            </a:r>
            <a:r>
              <a:rPr lang="en-US" altLang="zh-CN" dirty="0"/>
              <a:t>PCA</a:t>
            </a:r>
            <a:r>
              <a:rPr lang="zh-CN" altLang="en-US" dirty="0"/>
              <a:t>算法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(2) </a:t>
            </a:r>
            <a:r>
              <a:rPr lang="zh-CN" altLang="en-US" dirty="0"/>
              <a:t>基于特征值分解协方差矩阵实现</a:t>
            </a:r>
            <a:r>
              <a:rPr lang="en-US" altLang="zh-CN" dirty="0"/>
              <a:t>PCA</a:t>
            </a:r>
            <a:r>
              <a:rPr lang="zh-CN" altLang="en-US" dirty="0"/>
              <a:t>算法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8649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(1)</a:t>
            </a:r>
            <a:r>
              <a:rPr lang="zh-CN" altLang="en-US" sz="2800" dirty="0"/>
              <a:t>基于</a:t>
            </a:r>
            <a:r>
              <a:rPr lang="en-US" altLang="zh-CN" sz="2800" dirty="0"/>
              <a:t>SVD</a:t>
            </a:r>
            <a:r>
              <a:rPr lang="zh-CN" altLang="en-US" sz="2800" dirty="0"/>
              <a:t>分解协方差矩阵实现</a:t>
            </a:r>
            <a:r>
              <a:rPr lang="en-US" altLang="zh-CN" sz="2800" dirty="0"/>
              <a:t>PCA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76911" y="2147542"/>
                <a:ext cx="11046749" cy="3969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PCA</a:t>
                </a:r>
                <a:r>
                  <a:rPr lang="en-US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减少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维到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维：</a:t>
                </a:r>
                <a:endParaRPr lang="en-US" altLang="zh-CN" sz="20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000" dirty="0">
                    <a:latin typeface="+mj-ea"/>
                    <a:ea typeface="+mj-ea"/>
                  </a:rPr>
                  <a:t>设有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条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维数据，将原始数据按列组成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列矩阵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CN" altLang="zh-CN" sz="2000" i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第一步是均值归一化。我们需要计算出所有特征的均值，然后令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Euclid" panose="02020503060505020303" pitchFamily="18" charset="0"/>
                  </a:rPr>
                  <a:t>为均值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）。</a:t>
                </a: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如果特征是在不同的数量级上，我们还需要将其除以标准差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第二步是计算</a:t>
                </a:r>
                <a:r>
                  <a:rPr lang="en-US" altLang="zh-CN" sz="2000" b="1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协方差矩阵</a:t>
                </a:r>
                <a:r>
                  <a:rPr lang="en-US" altLang="zh-CN" sz="2000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（</a:t>
                </a:r>
                <a:r>
                  <a:rPr lang="en-US" altLang="zh-CN" sz="2000" b="1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covariance</a:t>
                </a:r>
                <a:r>
                  <a:rPr lang="en-US" altLang="zh-CN" sz="2000" b="1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 matrix</a:t>
                </a: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𝛴</m:t>
                    </m:r>
                  </m:oMath>
                </a14:m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∑=</m:t>
                    </m:r>
                    <m:f>
                      <m:f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000" dirty="0">
                  <a:effectLst/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第三步是计算协方差矩阵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特征向量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eigenvectors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可以利用奇异值分解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(SVD)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来求解。</a:t>
                </a:r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1" y="2147542"/>
                <a:ext cx="11046749" cy="3969676"/>
              </a:xfrm>
              <a:prstGeom prst="rect">
                <a:avLst/>
              </a:prstGeom>
              <a:blipFill rotWithShape="1">
                <a:blip r:embed="rId2"/>
                <a:stretch>
                  <a:fillRect t="-15" r="3" b="-10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2775" y="1382892"/>
                <a:ext cx="10290507" cy="1297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奇异值分解（SVD）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的标准矩阵分解技术可以将训练集矩阵</a:t>
                </a:r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分解为</a:t>
                </a:r>
                <a:r>
                  <a:rPr lang="en-US" altLang="zh-CN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三个矩阵</a:t>
                </a:r>
                <a:r>
                  <a:rPr lang="en-US" altLang="zh-CN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·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·</m:t>
                    </m:r>
                    <m:sSup>
                      <m:sSup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的点积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包含我们正在寻找的所有主成分</a:t>
                </a:r>
                <a:r>
                  <a:rPr lang="zh-CN" altLang="en-US" sz="3200" dirty="0"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  <a:endParaRPr lang="en-US" altLang="zh-CN" sz="3200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82892"/>
                <a:ext cx="10290507" cy="1297984"/>
              </a:xfrm>
              <a:prstGeom prst="rect">
                <a:avLst/>
              </a:prstGeom>
              <a:blipFill rotWithShape="1">
                <a:blip r:embed="rId3"/>
                <a:stretch>
                  <a:fillRect t="-38" r="3" b="-19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2129358" y="3424232"/>
            <a:ext cx="6478684" cy="2773201"/>
            <a:chOff x="2129358" y="3424232"/>
            <a:chExt cx="6478684" cy="2773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Google Shape;3543;p58"/>
                <p:cNvSpPr/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3" name="Google Shape;3543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blipFill rotWithShape="1">
                  <a:blip r:embed="rId4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Google Shape;3544;p58"/>
                <p:cNvSpPr/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2400" i="1" smtClean="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4" name="Google Shape;3544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blipFill rotWithShape="1">
                  <a:blip r:embed="rId5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Google Shape;3545;p58"/>
                <p:cNvSpPr/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solidFill>
                  <a:srgbClr val="B6D7A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𝛴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5" name="Google Shape;3545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blipFill rotWithShape="1">
                  <a:blip r:embed="rId6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Google Shape;3546;p58"/>
                <p:cNvSpPr/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𝑈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6" name="Google Shape;3546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blipFill rotWithShape="1">
                  <a:blip r:embed="rId7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连接符 21"/>
            <p:cNvCxnSpPr/>
            <p:nvPr/>
          </p:nvCxnSpPr>
          <p:spPr>
            <a:xfrm>
              <a:off x="3301218" y="49002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301218" y="50526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232711" y="3966415"/>
              <a:ext cx="541383" cy="62434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232711" y="4590757"/>
              <a:ext cx="54138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6774094" y="3966415"/>
              <a:ext cx="0" cy="62434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Google Shape;1444;p42"/>
            <p:cNvSpPr/>
            <p:nvPr/>
          </p:nvSpPr>
          <p:spPr>
            <a:xfrm>
              <a:off x="6459475" y="4226949"/>
              <a:ext cx="87855" cy="93702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8" name="直接箭头连接符 27"/>
            <p:cNvCxnSpPr>
              <a:endCxn id="27" idx="0"/>
            </p:cNvCxnSpPr>
            <p:nvPr/>
          </p:nvCxnSpPr>
          <p:spPr>
            <a:xfrm>
              <a:off x="6503403" y="3718560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/>
            <p:cNvSpPr txBox="1"/>
            <p:nvPr/>
          </p:nvSpPr>
          <p:spPr>
            <a:xfrm>
              <a:off x="6151732" y="3424232"/>
              <a:ext cx="791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奇异值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blipFill rotWithShape="1">
                <a:blip r:embed="rId12"/>
                <a:stretch>
                  <a:fillRect l="-140" t="-17" r="40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blipFill rotWithShape="1">
                <a:blip r:embed="rId12"/>
                <a:stretch>
                  <a:fillRect l="-138" t="-8" r="160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8649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(2) </a:t>
            </a:r>
            <a:r>
              <a:rPr lang="zh-CN" altLang="en-US" sz="2800" dirty="0"/>
              <a:t>基于特征值分解协方差矩阵实现</a:t>
            </a:r>
            <a:r>
              <a:rPr lang="en-US" altLang="zh-CN" sz="2800" dirty="0"/>
              <a:t>PCA</a:t>
            </a:r>
            <a:r>
              <a:rPr lang="zh-CN" altLang="en-US" sz="2800" dirty="0"/>
              <a:t>算法</a:t>
            </a:r>
          </a:p>
          <a:p>
            <a:endParaRPr lang="zh-CN" altLang="en-US" sz="2800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2593" y="2089668"/>
                <a:ext cx="10275892" cy="4251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背景知识</a:t>
                </a:r>
                <a:endParaRPr lang="en-US" altLang="zh-CN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dirty="0">
                    <a:latin typeface="+mj-ea"/>
                    <a:ea typeface="+mj-ea"/>
                    <a:cs typeface="Times New Roman" panose="02020603050405020304" pitchFamily="18" charset="0"/>
                  </a:rPr>
                  <a:t>1) </a:t>
                </a: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特征值与特征向量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如果一个向量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的特征向量，将一定可以表示成下面的形式：</a:t>
                </a:r>
                <a:endParaRPr lang="en-US" altLang="zh-CN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𝐴𝑣</m:t>
                      </m:r>
                      <m:r>
                        <a:rPr lang="en-US" altLang="zh-CN" sz="2800" b="0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zh-CN" altLang="zh-CN" sz="2800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是特征向量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对应的特征值，一个矩阵的一组特征向量是一组正交向量。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93" y="2089668"/>
                <a:ext cx="10275892" cy="4251292"/>
              </a:xfrm>
              <a:prstGeom prst="rect">
                <a:avLst/>
              </a:prstGeom>
              <a:blipFill rotWithShape="1">
                <a:blip r:embed="rId2"/>
                <a:stretch>
                  <a:fillRect l="-6" t="-12" r="3" b="-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8649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(2) </a:t>
            </a:r>
            <a:r>
              <a:rPr lang="zh-CN" altLang="en-US" sz="2800" dirty="0"/>
              <a:t>基于特征值分解协方差矩阵实现</a:t>
            </a:r>
            <a:r>
              <a:rPr lang="en-US" altLang="zh-CN" sz="2800" dirty="0"/>
              <a:t>PCA</a:t>
            </a:r>
            <a:r>
              <a:rPr lang="zh-CN" altLang="en-US" sz="2800" dirty="0"/>
              <a:t>算法</a:t>
            </a:r>
          </a:p>
          <a:p>
            <a:endParaRPr lang="zh-CN" altLang="en-US" sz="2800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2593" y="2099942"/>
                <a:ext cx="10491650" cy="3881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2) </a:t>
                </a:r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特征值分解矩阵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对于矩阵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，有一组特征向量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，将这组向量进行正交化单位化，就能得到一组正交单位向量。特征值分解，就是将矩阵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分解为如下式：</a:t>
                </a:r>
                <a:endParaRPr lang="en-US" altLang="zh-CN" sz="2000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的特征向量组成的矩阵，</a:t>
                </a:r>
                <a:r>
                  <a:rPr lang="en-US" altLang="zh-CN" sz="2000" dirty="0">
                    <a:effectLst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则是一个对角阵，对角线上的元素就是特征值。</a:t>
                </a:r>
                <a:endParaRPr lang="en-US" altLang="zh-CN" sz="2000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备注：对于正交矩阵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+mj-ea"/>
                    <a:ea typeface="+mj-ea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+mj-ea"/>
                    <a:ea typeface="+mj-ea"/>
                  </a:rPr>
                  <a:t>=</a:t>
                </a:r>
                <a:r>
                  <a:rPr lang="zh-CN" altLang="zh-CN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93" y="2099942"/>
                <a:ext cx="10491650" cy="3881191"/>
              </a:xfrm>
              <a:prstGeom prst="rect">
                <a:avLst/>
              </a:prstGeom>
              <a:blipFill rotWithShape="1">
                <a:blip r:embed="rId2"/>
                <a:stretch>
                  <a:fillRect l="-6" t="-16" r="1" b="-10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8649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(2) </a:t>
            </a:r>
            <a:r>
              <a:rPr lang="zh-CN" altLang="en-US" dirty="0"/>
              <a:t>基于特征值分解协方差矩阵实现</a:t>
            </a:r>
            <a:r>
              <a:rPr lang="en-US" altLang="zh-CN" dirty="0"/>
              <a:t>PCA</a:t>
            </a:r>
            <a:r>
              <a:rPr lang="zh-CN" altLang="en-US" dirty="0"/>
              <a:t>算法</a:t>
            </a:r>
          </a:p>
          <a:p>
            <a:endParaRPr lang="zh-CN" alt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AutoShape 2" descr="[公式]"/>
          <p:cNvSpPr>
            <a:spLocks noChangeAspect="1" noChangeArrowheads="1"/>
          </p:cNvSpPr>
          <p:nvPr/>
        </p:nvSpPr>
        <p:spPr bwMode="auto">
          <a:xfrm>
            <a:off x="2479675" y="22356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3" descr="[公式]"/>
          <p:cNvSpPr>
            <a:spLocks noChangeAspect="1" noChangeArrowheads="1"/>
          </p:cNvSpPr>
          <p:nvPr/>
        </p:nvSpPr>
        <p:spPr bwMode="auto">
          <a:xfrm>
            <a:off x="2974975" y="27991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4" descr="[公式]"/>
          <p:cNvSpPr>
            <a:spLocks noChangeAspect="1" noChangeArrowheads="1"/>
          </p:cNvSpPr>
          <p:nvPr/>
        </p:nvSpPr>
        <p:spPr bwMode="auto">
          <a:xfrm>
            <a:off x="4511675" y="30896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27503" y="2064677"/>
                <a:ext cx="10291708" cy="4551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j-ea"/>
                    <a:ea typeface="+mj-ea"/>
                  </a:rPr>
                  <a:t>设有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条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维数据，将原始数据按列组成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列矩阵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sz="2000" dirty="0">
                  <a:effectLst/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1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</a:t>
                </a: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均值归一化。我们需要计算出所有特征的均值，然后令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Euclid" panose="02020503060505020303" pitchFamily="18" charset="0"/>
                  </a:rPr>
                  <a:t>为均值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）。</a:t>
                </a:r>
                <a:endParaRPr lang="en-US" altLang="zh-CN" sz="2000" dirty="0">
                  <a:effectLst/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如果特征是在不同的数量级上，我们还需要将其除以标准差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2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</a:t>
                </a:r>
                <a:r>
                  <a:rPr lang="en-US" altLang="zh-CN" sz="2000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计算协方差矩阵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𝛴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。</m:t>
                    </m:r>
                  </m:oMath>
                </a14:m>
                <a:r>
                  <a:rPr lang="en-US" altLang="zh-CN" sz="2000" dirty="0">
                    <a:latin typeface="+mj-ea"/>
                    <a:cs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∑=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000" dirty="0">
                  <a:effectLst/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）用</a:t>
                </a:r>
                <a:r>
                  <a:rPr lang="zh-CN" altLang="en-US" sz="2000" dirty="0">
                    <a:latin typeface="+mj-ea"/>
                    <a:ea typeface="+mj-ea"/>
                  </a:rPr>
                  <a:t>特征值分解方法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计算协方差矩阵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特征值和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特征向量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  <a:endParaRPr lang="en-US" altLang="zh-CN" sz="20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4</a:t>
                </a:r>
                <a:r>
                  <a:rPr lang="zh-CN" altLang="en-US" sz="2000" dirty="0">
                    <a:latin typeface="+mj-ea"/>
                    <a:ea typeface="+mj-ea"/>
                  </a:rPr>
                  <a:t>）对特征值从大到小排序，选择其中最大的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个。然后将其对应的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个特征向量分别作为行向量组成特征向量矩阵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5</a:t>
                </a:r>
                <a:r>
                  <a:rPr lang="zh-CN" altLang="en-US" sz="2000" dirty="0">
                    <a:latin typeface="+mj-ea"/>
                    <a:ea typeface="+mj-ea"/>
                  </a:rPr>
                  <a:t>）将数据转换到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个特征向量构建的新空间中，即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03" y="2064677"/>
                <a:ext cx="10291708" cy="4551054"/>
              </a:xfrm>
              <a:prstGeom prst="rect">
                <a:avLst/>
              </a:prstGeom>
              <a:blipFill rotWithShape="1">
                <a:blip r:embed="rId2"/>
                <a:stretch>
                  <a:fillRect l="-4" t="-6" r="1" b="-10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4025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的算法案例</a:t>
            </a:r>
            <a:endParaRPr lang="zh-CN" altLang="zh-CN" sz="1800" b="1" dirty="0">
              <a:effectLst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787400" y="2837042"/>
                <a:ext cx="9395691" cy="4315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以这个为例，我们用</a:t>
                </a:r>
                <a:r>
                  <a:rPr lang="en-US" altLang="zh-CN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PCA</a:t>
                </a: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的方法将这组二维数据降到一维</a:t>
                </a:r>
                <a:br>
                  <a:rPr lang="zh-CN" altLang="en-US" dirty="0"/>
                </a:b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我们可以直接求协方差矩阵：</a:t>
                </a:r>
                <a:endParaRPr lang="en-US" altLang="zh-CN" b="0" i="0" dirty="0">
                  <a:solidFill>
                    <a:srgbClr val="4D4D4D"/>
                  </a:solidFill>
                  <a:effectLst/>
                  <a:latin typeface="-apple-system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Euclid" panose="02020503060505020303" pitchFamily="18" charset="0"/>
                        </a:rPr>
                        <m:t>∑</m:t>
                      </m:r>
                      <m:r>
                        <a:rPr lang="en-US" altLang="zh-CN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2837042"/>
                <a:ext cx="9395691" cy="4315990"/>
              </a:xfrm>
              <a:prstGeom prst="rect">
                <a:avLst/>
              </a:prstGeom>
              <a:blipFill>
                <a:blip r:embed="rId3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55857" y="2128899"/>
                <a:ext cx="6094070" cy="708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57" y="2128899"/>
                <a:ext cx="6094070" cy="708143"/>
              </a:xfrm>
              <a:prstGeom prst="rect">
                <a:avLst/>
              </a:prstGeom>
              <a:blipFill rotWithShape="1">
                <a:blip r:embed="rId4"/>
                <a:stretch>
                  <a:fillRect l="-5" t="-54" r="4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65175" y="1317137"/>
                <a:ext cx="10878957" cy="5723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|=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−2)(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2/5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求解得到特征值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2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2/5</m:t>
                    </m:r>
                  </m:oMath>
                </a14:m>
                <a:endParaRPr lang="zh-CN" altLang="zh-CN" sz="28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zh-CN" altLang="en-US" dirty="0"/>
                </a:b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其对应的特征向量分别是：</a:t>
                </a:r>
                <a:r>
                  <a:rPr lang="zh-CN" altLang="zh-CN" sz="18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1317137"/>
                <a:ext cx="10878957" cy="5723890"/>
              </a:xfrm>
              <a:prstGeom prst="rect">
                <a:avLst/>
              </a:prstGeom>
              <a:blipFill rotWithShape="1">
                <a:blip r:embed="rId2"/>
                <a:stretch>
                  <a:fillRect t="-3" r="1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68338" y="1425170"/>
                <a:ext cx="6094070" cy="587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然后求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∑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的</m:t>
                    </m:r>
                  </m:oMath>
                </a14:m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特征值和特征向量：</a:t>
                </a:r>
                <a:endParaRPr lang="en-US" altLang="zh-CN" b="0" i="0" dirty="0">
                  <a:solidFill>
                    <a:srgbClr val="4D4D4D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425170"/>
                <a:ext cx="6094070" cy="587340"/>
              </a:xfrm>
              <a:prstGeom prst="rect">
                <a:avLst/>
              </a:prstGeom>
              <a:blipFill rotWithShape="1">
                <a:blip r:embed="rId3"/>
                <a:stretch>
                  <a:fillRect l="-5" t="-39" r="5" b="-17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7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7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07975" y="1636439"/>
                <a:ext cx="11244547" cy="4266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由于对应的特征向量分别是一个通解，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可取任意实数。那么标准化后的特征向量为：</a:t>
                </a:r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  <m: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因此我们的矩阵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是：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:endParaRPr lang="en-US" altLang="zh-CN" sz="1800" dirty="0">
                  <a:solidFill>
                    <a:srgbClr val="4D4D4D"/>
                  </a:solidFill>
                  <a:ea typeface="-apple-system"/>
                </a:endParaRPr>
              </a:p>
              <a:p>
                <a:endParaRPr lang="en-US" altLang="zh-CN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704020202020204" pitchFamily="34" charset="0"/>
                  <a:ea typeface="-apple-system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636439"/>
                <a:ext cx="11244547" cy="4266424"/>
              </a:xfrm>
              <a:prstGeom prst="rect">
                <a:avLst/>
              </a:prstGeom>
              <a:blipFill rotWithShape="1">
                <a:blip r:embed="rId3"/>
                <a:stretch>
                  <a:fillRect t="-1" r="5" b="-3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338" y="1609999"/>
            <a:ext cx="529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维数灾难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8338" y="2146684"/>
            <a:ext cx="10060907" cy="279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维数灾难涉及数字分析、抽样、组合、机器学习、数据挖掘和数据库等诸多领域。在机器学习的建模过程中，通常指的是随着特征数量的增多，计算量会变得很大，如特征达到上亿维的话，在进行计算的时候是算不出来的。有的时候，维度太大也会导致机器学习性能的下降，并不是特征维度越大越好，模型的性能会</a:t>
            </a:r>
            <a:r>
              <a:rPr lang="zh-CN" altLang="en-US" b="1" dirty="0"/>
              <a:t>随着特征的增加先上升后下降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7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7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07975" y="1636439"/>
                <a:ext cx="11244547" cy="484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可以验证协方差矩阵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∑</m:t>
                    </m:r>
                  </m:oMath>
                </a14:m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的对角化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Euclid" panose="02020503060505020303" pitchFamily="18" charset="0"/>
                        </a:rPr>
                        <m:t>∑</m:t>
                      </m:r>
                      <m:sSup>
                        <m:s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6/5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4/5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4/5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6/5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2/5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  <a:p>
                <a:endParaRPr lang="zh-CN" altLang="zh-CN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endParaRPr lang="zh-CN" altLang="zh-CN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最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后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我们用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的第一行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乘以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数据矩阵，就得到了降维后的数据表示：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=(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mr>
                    </m:m>
                    <m:d>
                      <m:d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endChr m:val="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−3/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 </a:t>
                </a:r>
                <a:r>
                  <a:rPr kumimoji="0" lang="zh-CN" altLang="zh-CN" sz="88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 </a:t>
                </a:r>
                <a:endParaRPr lang="zh-CN" altLang="zh-CN" sz="20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704020202020204" pitchFamily="34" charset="0"/>
                  <a:ea typeface="-apple-system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636439"/>
                <a:ext cx="11244547" cy="4841646"/>
              </a:xfrm>
              <a:prstGeom prst="rect">
                <a:avLst/>
              </a:prstGeom>
              <a:blipFill rotWithShape="1">
                <a:blip r:embed="rId3"/>
                <a:stretch>
                  <a:fillRect t="-1" r="5" b="-1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7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704020202020204" pitchFamily="34" charset="0"/>
            </a:endParaRPr>
          </a:p>
        </p:txBody>
      </p:sp>
      <p:pic>
        <p:nvPicPr>
          <p:cNvPr id="3078" name="Picture 6" descr="这里写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535"/>
          <a:stretch>
            <a:fillRect/>
          </a:stretch>
        </p:blipFill>
        <p:spPr bwMode="auto">
          <a:xfrm>
            <a:off x="5347504" y="1296371"/>
            <a:ext cx="5519550" cy="556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1324946" y="2236471"/>
            <a:ext cx="6093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704020202020204" pitchFamily="34" charset="0"/>
                <a:ea typeface="-apple-system"/>
              </a:rPr>
              <a:t>降维后的投影结果如下图：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7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7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8338" y="1417468"/>
            <a:ext cx="11149414" cy="5012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PCA算法优点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1</a:t>
            </a:r>
            <a:r>
              <a:rPr lang="en-US" altLang="zh-CN" dirty="0"/>
              <a:t>.</a:t>
            </a:r>
            <a:r>
              <a:rPr lang="zh-CN" altLang="en-US" dirty="0"/>
              <a:t>仅仅需要以方差衡量信息量,不受数据集以外的因素影响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各主成分之间正交,可消除原始数据成分间的相互影响的因素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3</a:t>
            </a:r>
            <a:r>
              <a:rPr lang="en-US" altLang="zh-CN" dirty="0"/>
              <a:t>.</a:t>
            </a:r>
            <a:r>
              <a:rPr lang="zh-CN" altLang="en-US" dirty="0"/>
              <a:t>计算方法简单,主要运算时特征值分解,易于实现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4</a:t>
            </a:r>
            <a:r>
              <a:rPr lang="en-US" altLang="zh-CN" dirty="0"/>
              <a:t>.</a:t>
            </a:r>
            <a:r>
              <a:rPr lang="zh-CN" altLang="en-US" dirty="0"/>
              <a:t>它是无监督学习,完全无参数限制的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PCA算法缺点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1</a:t>
            </a:r>
            <a:r>
              <a:rPr lang="en-US" altLang="zh-CN" dirty="0"/>
              <a:t>.</a:t>
            </a:r>
            <a:r>
              <a:rPr lang="zh-CN" altLang="en-US" dirty="0"/>
              <a:t>主成分各个特征维度的含义具有一定的模糊性,不如原始样本特征的解释性强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方差小的非主成分也可能含有对样本差异的重要信息,因降维丢弃可能对后续数据处理有影响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338" y="1391238"/>
            <a:ext cx="307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计算案例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68338" y="1970113"/>
                <a:ext cx="6096000" cy="749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设矩阵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定义为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970113"/>
                <a:ext cx="6096000" cy="749629"/>
              </a:xfrm>
              <a:prstGeom prst="rect">
                <a:avLst/>
              </a:prstGeom>
              <a:blipFill rotWithShape="1">
                <a:blip r:embed="rId3"/>
                <a:stretch>
                  <a:fillRect l="-5" t="-46" r="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216061" y="2114094"/>
                <a:ext cx="25462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的秩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61" y="2114094"/>
                <a:ext cx="254625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7" t="-39" r="3" b="-27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20738" y="2943888"/>
                <a:ext cx="6096000" cy="2892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41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两者都有相同的迹，都是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50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8" y="2943888"/>
                <a:ext cx="6096000" cy="2892715"/>
              </a:xfrm>
              <a:prstGeom prst="rect">
                <a:avLst/>
              </a:prstGeom>
              <a:blipFill rotWithShape="1">
                <a:blip r:embed="rId5"/>
                <a:stretch>
                  <a:fillRect l="-5" t="-1" r="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9359756" y="1294544"/>
            <a:ext cx="1926405" cy="110960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775" y="1397873"/>
            <a:ext cx="307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计算案例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849409" y="1449161"/>
                <a:ext cx="2729816" cy="865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409" y="1449161"/>
                <a:ext cx="2729816" cy="865045"/>
              </a:xfrm>
              <a:prstGeom prst="rect">
                <a:avLst/>
              </a:prstGeom>
              <a:blipFill rotWithShape="1">
                <a:blip r:embed="rId3"/>
                <a:stretch>
                  <a:fillRect l="-2" t="-1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12775" y="2253032"/>
                <a:ext cx="8031822" cy="2512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进而求出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的特征值和特征向量：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25−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25−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=(25−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−400=(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−45)(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−5)=0</m:t>
                      </m:r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求解得到特征值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45</m:t>
                    </m:r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，可以得到奇异值为：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45</m:t>
                        </m:r>
                      </m:e>
                    </m:rad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2253032"/>
                <a:ext cx="8031822" cy="2512611"/>
              </a:xfrm>
              <a:prstGeom prst="rect">
                <a:avLst/>
              </a:prstGeom>
              <a:blipFill rotWithShape="1">
                <a:blip r:embed="rId4"/>
                <a:stretch>
                  <a:fillRect t="-2" r="4" b="-1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68338" y="1476009"/>
                <a:ext cx="6096000" cy="2466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接着求出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的特征值和特征向量：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同理求得：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45</m:t>
                    </m:r>
                  </m:oMath>
                </a14:m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476009"/>
                <a:ext cx="6096000" cy="2466509"/>
              </a:xfrm>
              <a:prstGeom prst="rect">
                <a:avLst/>
              </a:prstGeom>
              <a:blipFill rotWithShape="1">
                <a:blip r:embed="rId3"/>
                <a:stretch>
                  <a:fillRect l="-5" t="-11" r="5" b="-4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68338" y="4183424"/>
                <a:ext cx="9624524" cy="1866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利用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=1,2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求奇异值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45</m:t>
                        </m:r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4183424"/>
                <a:ext cx="9624524" cy="1866345"/>
              </a:xfrm>
              <a:prstGeom prst="rect">
                <a:avLst/>
              </a:prstGeom>
              <a:blipFill rotWithShape="1">
                <a:blip r:embed="rId4"/>
                <a:stretch>
                  <a:fillRect l="-3" t="-2" r="2" b="-3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12776" y="1554352"/>
                <a:ext cx="11368210" cy="3749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最终得到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的奇异值分解为：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                       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45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6" y="1554352"/>
                <a:ext cx="11368210" cy="3749296"/>
              </a:xfrm>
              <a:prstGeom prst="rect">
                <a:avLst/>
              </a:prstGeom>
              <a:blipFill rotWithShape="1">
                <a:blip r:embed="rId3"/>
                <a:stretch>
                  <a:fillRect t="-14"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68338" y="5130373"/>
                <a:ext cx="6346043" cy="108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同理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5130373"/>
                <a:ext cx="6346043" cy="1083886"/>
              </a:xfrm>
              <a:prstGeom prst="rect">
                <a:avLst/>
              </a:prstGeom>
              <a:blipFill rotWithShape="1">
                <a:blip r:embed="rId4"/>
                <a:stretch>
                  <a:fillRect l="-5" t="-19" r="3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338" y="1491916"/>
            <a:ext cx="342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什么是降维？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8337" y="2198855"/>
            <a:ext cx="10412341" cy="325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降维</a:t>
            </a:r>
            <a:r>
              <a:rPr lang="en-US" altLang="zh-CN" sz="2800" dirty="0"/>
              <a:t>(Dimensionality Reduction)</a:t>
            </a:r>
            <a:r>
              <a:rPr lang="zh-CN" altLang="en-US" sz="2800" dirty="0"/>
              <a:t>是将训练数据中的样本</a:t>
            </a:r>
            <a:r>
              <a:rPr lang="en-US" altLang="zh-CN" sz="2800" dirty="0"/>
              <a:t>(</a:t>
            </a:r>
            <a:r>
              <a:rPr lang="zh-CN" altLang="en-US" sz="2800" dirty="0"/>
              <a:t>实例</a:t>
            </a:r>
            <a:r>
              <a:rPr lang="en-US" altLang="zh-CN" sz="2800" dirty="0"/>
              <a:t>)</a:t>
            </a:r>
            <a:r>
              <a:rPr lang="zh-CN" altLang="en-US" sz="2800" dirty="0"/>
              <a:t>从高维空间转换到低维空间</a:t>
            </a:r>
            <a:r>
              <a:rPr lang="zh-CN" altLang="en-US" sz="2800" b="0" i="0" dirty="0">
                <a:effectLst/>
                <a:latin typeface="-apple-system"/>
              </a:rPr>
              <a:t>，该过程与信息论中有损压缩概念密切相关。同时要明白的，</a:t>
            </a:r>
            <a:r>
              <a:rPr lang="zh-CN" altLang="en-US" sz="2800" b="1" i="0" dirty="0">
                <a:effectLst/>
                <a:latin typeface="-apple-system"/>
              </a:rPr>
              <a:t>不存在完全无损的降维。</a:t>
            </a:r>
            <a:br>
              <a:rPr lang="zh-CN" altLang="en-US" sz="2800" dirty="0"/>
            </a:br>
            <a:r>
              <a:rPr lang="zh-CN" altLang="en-US" sz="2800" b="0" i="0" dirty="0">
                <a:effectLst/>
                <a:latin typeface="-apple-system"/>
              </a:rPr>
              <a:t>有很多种算法可以完成对原始数据的降维，在这些方法中，降维是通过对原始数据的线性变换实现的。</a:t>
            </a:r>
            <a:endParaRPr lang="en-US" altLang="zh-CN" sz="2800" b="0" i="0" dirty="0"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8338" y="2393697"/>
            <a:ext cx="10571590" cy="324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800" b="0" i="0" dirty="0">
                <a:effectLst/>
                <a:latin typeface="-apple-system"/>
              </a:rPr>
              <a:t>高维数据增加了运算的难度</a:t>
            </a:r>
            <a:endParaRPr lang="en-US" altLang="zh-CN" sz="2800" b="0" i="0" dirty="0">
              <a:effectLst/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800" b="0" i="0" dirty="0">
                <a:effectLst/>
                <a:latin typeface="-apple-system"/>
              </a:rPr>
              <a:t>高维使得学习算法的泛化能力变弱（例如，在最近邻分类器中，样本复杂度随着维度成指数增长），维度越高，算法的搜索难度和成本就越大。</a:t>
            </a:r>
            <a:endParaRPr lang="en-US" altLang="zh-CN" sz="2800" b="0" i="0" dirty="0">
              <a:effectLst/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800" b="0" i="0" dirty="0">
                <a:effectLst/>
                <a:latin typeface="-apple-system"/>
              </a:rPr>
              <a:t>降维能够增加数据的可读性，利于发掘数据的有意义的结构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668338" y="1667896"/>
            <a:ext cx="3169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effectLst/>
                <a:latin typeface="PingFang SC" panose="020B0400000000000000" charset="-122"/>
              </a:rPr>
              <a:t>为什么要降维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7575" y="2967335"/>
            <a:ext cx="843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减少冗余特征，降低数据维度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17575" y="3677883"/>
            <a:ext cx="7937667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kern="100" dirty="0">
                <a:effectLst/>
                <a:latin typeface="+mj-ea"/>
                <a:ea typeface="+mj-ea"/>
              </a:rPr>
              <a:t>2.</a:t>
            </a:r>
            <a:r>
              <a:rPr lang="zh-CN" altLang="en-US" sz="3200" kern="100" dirty="0">
                <a:effectLst/>
                <a:latin typeface="+mj-ea"/>
                <a:ea typeface="+mj-ea"/>
              </a:rPr>
              <a:t>数据可视化</a:t>
            </a:r>
            <a:endParaRPr lang="zh-CN" altLang="zh-CN" sz="3200" kern="100" dirty="0">
              <a:effectLst/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7575" y="1709715"/>
            <a:ext cx="380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降维的主要作用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T-SNE</a:t>
            </a:r>
            <a:r>
              <a:rPr lang="zh-CN" altLang="en-US"/>
              <a:t>可视化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75790" y="901065"/>
            <a:ext cx="8157210" cy="4758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7865" y="5659120"/>
            <a:ext cx="107962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latin typeface="Arial Bold" panose="020B0704020202020204" charset="0"/>
                <a:cs typeface="Arial Bold" panose="020B0704020202020204" charset="0"/>
              </a:rPr>
              <a:t>Huo G</a:t>
            </a:r>
            <a:r>
              <a:rPr lang="zh-CN" altLang="en-US"/>
              <a:t>, Zhang Y, Gao J, et al. CaEGCN: Cross-attention fusion based enhanced graph convolutional network for clustering[J]. IEEE Transactions on Knowledge and Data Engineering, 2021, 35(4): 3471-3483.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338" y="1609999"/>
            <a:ext cx="529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减少冗余特征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68338" y="2227950"/>
                <a:ext cx="8924424" cy="3346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假设我们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有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两个特征：</a:t>
                </a:r>
                <a:endParaRPr lang="en-US" altLang="zh-CN" sz="2400" kern="100" dirty="0">
                  <a:effectLst/>
                  <a:latin typeface="+mj-ea"/>
                  <a:ea typeface="+mj-ea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latin typeface="+mj-ea"/>
                    <a:ea typeface="+mj-ea"/>
                  </a:rPr>
                  <a:t>: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长度用厘米表示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的身高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：是用英寸表示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的身高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这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两个分开的特征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，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实际上表示的内容相同，这样其实可以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减少数据到一维，只有一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个特征表示身高就够了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。</a:t>
                </a:r>
                <a:endParaRPr lang="en-US" altLang="zh-CN" sz="2400" kern="100" dirty="0">
                  <a:effectLst/>
                  <a:latin typeface="+mj-ea"/>
                  <a:ea typeface="+mj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kern="100" dirty="0">
                    <a:latin typeface="+mj-ea"/>
                    <a:ea typeface="+mj-ea"/>
                  </a:rPr>
                  <a:t>很多特征具有</a:t>
                </a:r>
                <a:r>
                  <a:rPr lang="zh-CN" altLang="en-US" b="1" kern="100" dirty="0">
                    <a:latin typeface="+mj-ea"/>
                    <a:ea typeface="+mj-ea"/>
                  </a:rPr>
                  <a:t>线性关系</a:t>
                </a:r>
                <a:r>
                  <a:rPr lang="zh-CN" altLang="en-US" kern="100" dirty="0">
                    <a:latin typeface="+mj-ea"/>
                    <a:ea typeface="+mj-ea"/>
                  </a:rPr>
                  <a:t>，具有线性关系的特征很多都是冗余的特征，去掉冗余特征对机器学习的计算结果不会有影响。</a:t>
                </a:r>
                <a:endParaRPr lang="zh-CN" altLang="zh-CN" sz="2400" kern="100" dirty="0">
                  <a:effectLst/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2227950"/>
                <a:ext cx="8924424" cy="3346237"/>
              </a:xfrm>
              <a:prstGeom prst="rect">
                <a:avLst/>
              </a:prstGeom>
              <a:blipFill rotWithShape="1">
                <a:blip r:embed="rId2"/>
                <a:stretch>
                  <a:fillRect l="-4" t="-11" r="5" b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46"/>
  <p:tag name="KSO_WM_UNIT_TYPE" val="f"/>
  <p:tag name="KSO_WM_UNIT_INDEX" val="1"/>
  <p:tag name="KSO_WM_UNIT_ID" val="custom160546_13*f*1"/>
  <p:tag name="KSO_WM_UNIT_CLEAR" val="1"/>
  <p:tag name="KSO_WM_UNIT_LAYERLEVEL" val="1"/>
  <p:tag name="KSO_WM_UNIT_VALUE" val="462"/>
  <p:tag name="KSO_WM_UNIT_HIGHLIGHT" val="0"/>
  <p:tag name="KSO_WM_UNIT_COMPATIBLE" val="0"/>
  <p:tag name="KSO_WM_UNIT_PRESET_TEXT_INDEX" val="4"/>
  <p:tag name="KSO_WM_UNIT_PRESET_TEXT_LEN" val="220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4944</Words>
  <Application>Microsoft Macintosh PowerPoint</Application>
  <PresentationFormat>宽屏</PresentationFormat>
  <Paragraphs>402</Paragraphs>
  <Slides>46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9" baseType="lpstr">
      <vt:lpstr>-apple-system</vt:lpstr>
      <vt:lpstr>宋体</vt:lpstr>
      <vt:lpstr>微软雅黑</vt:lpstr>
      <vt:lpstr>Arial Bold</vt:lpstr>
      <vt:lpstr>PingFang SC</vt:lpstr>
      <vt:lpstr>Arial</vt:lpstr>
      <vt:lpstr>Cambria</vt:lpstr>
      <vt:lpstr>Cambria Math</vt:lpstr>
      <vt:lpstr>Consolas</vt:lpstr>
      <vt:lpstr>Impact</vt:lpstr>
      <vt:lpstr>Times New Roman</vt:lpstr>
      <vt:lpstr>默认设计模板</vt:lpstr>
      <vt:lpstr>Equation.3</vt:lpstr>
      <vt:lpstr>机器学习-降维  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T-SNE可视化</vt:lpstr>
      <vt:lpstr>1.降维概述</vt:lpstr>
      <vt:lpstr>1.降维概述</vt:lpstr>
      <vt:lpstr>1.降维概述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2.SVD(奇异值分解)</vt:lpstr>
      <vt:lpstr>2.SVD(奇异值分解)</vt:lpstr>
      <vt:lpstr>2.SVD(奇异值分解)</vt:lpstr>
      <vt:lpstr>2.SVD(奇异值分解)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365VIP</cp:lastModifiedBy>
  <cp:revision>3333</cp:revision>
  <cp:lastPrinted>2024-11-20T09:54:03Z</cp:lastPrinted>
  <dcterms:created xsi:type="dcterms:W3CDTF">2024-11-20T09:54:03Z</dcterms:created>
  <dcterms:modified xsi:type="dcterms:W3CDTF">2025-01-09T07:59:23Z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C0FECF52D94A822B7E6E3567A92BB95B_42</vt:lpwstr>
  </property>
</Properties>
</file>